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g"/>
  <Override PartName="/ppt/media/image4.jpg" ContentType="image/jpg"/>
  <Override PartName="/ppt/media/image5.jpg" ContentType="image/jpg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79.jpg" ContentType="image/jpg"/>
  <Override PartName="/ppt/media/image80.jpg" ContentType="image/jpg"/>
  <Override PartName="/ppt/media/image81.jpg" ContentType="image/jpg"/>
  <Override PartName="/ppt/media/image83.jpg" ContentType="image/jpg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8.jpg" ContentType="image/jpg"/>
  <Override PartName="/ppt/media/image99.jpg" ContentType="image/jpg"/>
  <Override PartName="/ppt/media/image100.jpg" ContentType="image/jpg"/>
  <Override PartName="/ppt/media/image101.jpg" ContentType="image/jpg"/>
  <Override PartName="/ppt/media/image102.jpg" ContentType="image/jpg"/>
  <Override PartName="/ppt/media/image103.jpg" ContentType="image/jpg"/>
  <Override PartName="/ppt/media/image104.jpg" ContentType="image/jpg"/>
  <Override PartName="/ppt/media/image105.jpg" ContentType="image/jpg"/>
  <Override PartName="/ppt/media/image106.jpg" ContentType="image/jpg"/>
  <Override PartName="/ppt/media/image107.jpg" ContentType="image/jpg"/>
  <Override PartName="/ppt/media/image108.jpg" ContentType="image/jpg"/>
  <Override PartName="/ppt/media/image109.jpg" ContentType="image/jpg"/>
  <Override PartName="/ppt/media/image110.jpg" ContentType="image/jpg"/>
  <Override PartName="/ppt/media/image111.jpg" ContentType="image/jpg"/>
  <Override PartName="/ppt/media/image112.jpg" ContentType="image/jpg"/>
  <Override PartName="/ppt/media/image113.jpg" ContentType="image/jpg"/>
  <Override PartName="/ppt/media/image114.jpg" ContentType="image/jpg"/>
  <Override PartName="/ppt/media/image115.jpg" ContentType="image/jpg"/>
  <Override PartName="/ppt/media/image116.jpg" ContentType="image/jpg"/>
  <Override PartName="/ppt/media/image117.jpg" ContentType="image/jpg"/>
  <Override PartName="/ppt/media/image118.jpg" ContentType="image/jpg"/>
  <Override PartName="/ppt/media/image119.jpg" ContentType="image/jpg"/>
  <Override PartName="/ppt/media/image120.jpg" ContentType="image/jpg"/>
  <Override PartName="/ppt/media/image121.jpg" ContentType="image/jpg"/>
  <Override PartName="/ppt/media/image122.jpg" ContentType="image/jpg"/>
  <Override PartName="/ppt/media/image123.jpg" ContentType="image/jpg"/>
  <Override PartName="/ppt/media/image124.jpg" ContentType="image/jpg"/>
  <Override PartName="/ppt/media/image125.jpg" ContentType="image/jpg"/>
  <Override PartName="/ppt/media/image12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7772400" cy="100584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8" d="100"/>
          <a:sy n="148" d="100"/>
        </p:scale>
        <p:origin x="330" y="-23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25" y="9387840"/>
            <a:ext cx="7770376" cy="670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" y="9290330"/>
            <a:ext cx="7770376" cy="93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516" y="1113130"/>
            <a:ext cx="6412230" cy="523036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800" spc="-43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282" y="6534911"/>
            <a:ext cx="6412230" cy="16764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40" cap="all" spc="170" baseline="0">
                <a:solidFill>
                  <a:schemeClr val="tx2"/>
                </a:solidFill>
                <a:latin typeface="+mj-lt"/>
              </a:defRPr>
            </a:lvl1pPr>
            <a:lvl2pPr marL="388620" indent="0" algn="ctr">
              <a:buNone/>
              <a:defRPr sz="2040"/>
            </a:lvl2pPr>
            <a:lvl3pPr marL="777240" indent="0" algn="ctr">
              <a:buNone/>
              <a:defRPr sz="2040"/>
            </a:lvl3pPr>
            <a:lvl4pPr marL="1165860" indent="0" algn="ctr">
              <a:buNone/>
              <a:defRPr sz="1700"/>
            </a:lvl4pPr>
            <a:lvl5pPr marL="1554480" indent="0" algn="ctr">
              <a:buNone/>
              <a:defRPr sz="1700"/>
            </a:lvl5pPr>
            <a:lvl6pPr marL="1943100" indent="0" algn="ctr">
              <a:buNone/>
              <a:defRPr sz="1700"/>
            </a:lvl6pPr>
            <a:lvl7pPr marL="2331720" indent="0" algn="ctr">
              <a:buNone/>
              <a:defRPr sz="1700"/>
            </a:lvl7pPr>
            <a:lvl8pPr marL="2720340" indent="0" algn="ctr">
              <a:buNone/>
              <a:defRPr sz="1700"/>
            </a:lvl8pPr>
            <a:lvl9pPr marL="3108960" indent="0" algn="ctr">
              <a:buNone/>
              <a:defRPr sz="17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69882" y="6370320"/>
            <a:ext cx="629564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74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614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25" y="9387840"/>
            <a:ext cx="7770376" cy="670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" y="9290330"/>
            <a:ext cx="7770376" cy="93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608344"/>
            <a:ext cx="1675924" cy="84442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608343"/>
            <a:ext cx="4930616" cy="8444216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73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049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25" y="9387840"/>
            <a:ext cx="7770376" cy="670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" y="9290330"/>
            <a:ext cx="7770376" cy="93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516" y="1113130"/>
            <a:ext cx="6412230" cy="5230368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516" y="6531254"/>
            <a:ext cx="6412230" cy="16764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040" cap="all" spc="170" baseline="0">
                <a:solidFill>
                  <a:schemeClr val="tx2"/>
                </a:solidFill>
                <a:latin typeface="+mj-lt"/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69882" y="6370320"/>
            <a:ext cx="629564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40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99516" y="420353"/>
            <a:ext cx="6412230" cy="212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516" y="2707077"/>
            <a:ext cx="3147822" cy="5900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3924" y="2707080"/>
            <a:ext cx="3147822" cy="59009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708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99516" y="420353"/>
            <a:ext cx="6412230" cy="212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516" y="2707543"/>
            <a:ext cx="3147822" cy="107988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700" b="0" cap="all" baseline="0">
                <a:solidFill>
                  <a:schemeClr val="tx2"/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516" y="3787423"/>
            <a:ext cx="3147822" cy="4820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63924" y="2707543"/>
            <a:ext cx="3147822" cy="107988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700" b="0" cap="all" baseline="0">
                <a:solidFill>
                  <a:schemeClr val="tx2"/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63924" y="3787423"/>
            <a:ext cx="3147822" cy="48205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913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542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25" y="9387840"/>
            <a:ext cx="7770376" cy="670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1" y="9290330"/>
            <a:ext cx="7770376" cy="93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82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2582379" cy="1005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575545" y="0"/>
            <a:ext cx="40805" cy="1005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465" y="871727"/>
            <a:ext cx="2040255" cy="3352800"/>
          </a:xfrm>
        </p:spPr>
        <p:txBody>
          <a:bodyPr anchor="b">
            <a:normAutofit/>
          </a:bodyPr>
          <a:lstStyle>
            <a:lvl1pPr>
              <a:defRPr sz="306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1202" y="1072896"/>
            <a:ext cx="4257984" cy="7711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1465" y="4291584"/>
            <a:ext cx="2040255" cy="49560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75">
                <a:solidFill>
                  <a:srgbClr val="FFFFFF"/>
                </a:solidFill>
              </a:defRPr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6764" y="9474353"/>
            <a:ext cx="1669301" cy="535517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60382" y="9474353"/>
            <a:ext cx="2963228" cy="53551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834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264400"/>
            <a:ext cx="7770376" cy="27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" y="7208778"/>
            <a:ext cx="7770376" cy="93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516" y="7443216"/>
            <a:ext cx="6451092" cy="1207008"/>
          </a:xfrm>
        </p:spPr>
        <p:txBody>
          <a:bodyPr tIns="0" bIns="0" anchor="b">
            <a:noAutofit/>
          </a:bodyPr>
          <a:lstStyle>
            <a:lvl1pPr>
              <a:defRPr sz="306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" y="0"/>
            <a:ext cx="7772391" cy="7208778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720">
                <a:solidFill>
                  <a:schemeClr val="bg1"/>
                </a:solidFill>
              </a:defRPr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515" y="8663635"/>
            <a:ext cx="6451092" cy="87172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510"/>
              </a:spcAft>
              <a:buNone/>
              <a:defRPr sz="1275">
                <a:solidFill>
                  <a:srgbClr val="FFFFFF"/>
                </a:solidFill>
              </a:defRPr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055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387840"/>
            <a:ext cx="7772401" cy="670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9290329"/>
            <a:ext cx="7772401" cy="96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9516" y="420353"/>
            <a:ext cx="6412230" cy="2127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515" y="2707077"/>
            <a:ext cx="6412231" cy="59009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9517" y="9474353"/>
            <a:ext cx="1576073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5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9943" y="9474353"/>
            <a:ext cx="3074538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5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11543" y="9474353"/>
            <a:ext cx="836416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3">
                <a:solidFill>
                  <a:srgbClr val="FFFFFF"/>
                </a:solidFill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60877" y="2548839"/>
            <a:ext cx="63539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5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777240" rtl="0" eaLnBrk="1" latinLnBrk="0" hangingPunct="1">
        <a:lnSpc>
          <a:spcPct val="85000"/>
        </a:lnSpc>
        <a:spcBef>
          <a:spcPct val="0"/>
        </a:spcBef>
        <a:buNone/>
        <a:defRPr sz="4080" kern="1200" spc="-43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7724" indent="-77724" algn="l" defTabSz="777240" rtl="0" eaLnBrk="1" latinLnBrk="0" hangingPunct="1">
        <a:lnSpc>
          <a:spcPct val="90000"/>
        </a:lnSpc>
        <a:spcBef>
          <a:spcPts val="1020"/>
        </a:spcBef>
        <a:spcAft>
          <a:spcPts val="17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26441" indent="-155448" algn="l" defTabSz="777240" rtl="0" eaLnBrk="1" latinLnBrk="0" hangingPunct="1">
        <a:lnSpc>
          <a:spcPct val="90000"/>
        </a:lnSpc>
        <a:spcBef>
          <a:spcPts val="170"/>
        </a:spcBef>
        <a:spcAft>
          <a:spcPts val="340"/>
        </a:spcAft>
        <a:buClr>
          <a:schemeClr val="accent1"/>
        </a:buClr>
        <a:buFont typeface="Calibri" pitchFamily="34" charset="0"/>
        <a:buChar char="◦"/>
        <a:defRPr sz="153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81889" indent="-155448" algn="l" defTabSz="777240" rtl="0" eaLnBrk="1" latinLnBrk="0" hangingPunct="1">
        <a:lnSpc>
          <a:spcPct val="90000"/>
        </a:lnSpc>
        <a:spcBef>
          <a:spcPts val="170"/>
        </a:spcBef>
        <a:spcAft>
          <a:spcPts val="340"/>
        </a:spcAft>
        <a:buClr>
          <a:schemeClr val="accent1"/>
        </a:buClr>
        <a:buFont typeface="Calibri" pitchFamily="34" charset="0"/>
        <a:buChar char="◦"/>
        <a:defRPr sz="11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37337" indent="-155448" algn="l" defTabSz="777240" rtl="0" eaLnBrk="1" latinLnBrk="0" hangingPunct="1">
        <a:lnSpc>
          <a:spcPct val="90000"/>
        </a:lnSpc>
        <a:spcBef>
          <a:spcPts val="170"/>
        </a:spcBef>
        <a:spcAft>
          <a:spcPts val="340"/>
        </a:spcAft>
        <a:buClr>
          <a:schemeClr val="accent1"/>
        </a:buClr>
        <a:buFont typeface="Calibri" pitchFamily="34" charset="0"/>
        <a:buChar char="◦"/>
        <a:defRPr sz="11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92785" indent="-155448" algn="l" defTabSz="777240" rtl="0" eaLnBrk="1" latinLnBrk="0" hangingPunct="1">
        <a:lnSpc>
          <a:spcPct val="90000"/>
        </a:lnSpc>
        <a:spcBef>
          <a:spcPts val="170"/>
        </a:spcBef>
        <a:spcAft>
          <a:spcPts val="340"/>
        </a:spcAft>
        <a:buClr>
          <a:schemeClr val="accent1"/>
        </a:buClr>
        <a:buFont typeface="Calibri" pitchFamily="34" charset="0"/>
        <a:buChar char="◦"/>
        <a:defRPr sz="11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35000" indent="-194310" algn="l" defTabSz="777240" rtl="0" eaLnBrk="1" latinLnBrk="0" hangingPunct="1">
        <a:lnSpc>
          <a:spcPct val="90000"/>
        </a:lnSpc>
        <a:spcBef>
          <a:spcPts val="170"/>
        </a:spcBef>
        <a:spcAft>
          <a:spcPts val="340"/>
        </a:spcAft>
        <a:buClr>
          <a:schemeClr val="accent1"/>
        </a:buClr>
        <a:buFont typeface="Calibri" pitchFamily="34" charset="0"/>
        <a:buChar char="◦"/>
        <a:defRPr sz="11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105000" indent="-194310" algn="l" defTabSz="777240" rtl="0" eaLnBrk="1" latinLnBrk="0" hangingPunct="1">
        <a:lnSpc>
          <a:spcPct val="90000"/>
        </a:lnSpc>
        <a:spcBef>
          <a:spcPts val="170"/>
        </a:spcBef>
        <a:spcAft>
          <a:spcPts val="340"/>
        </a:spcAft>
        <a:buClr>
          <a:schemeClr val="accent1"/>
        </a:buClr>
        <a:buFont typeface="Calibri" pitchFamily="34" charset="0"/>
        <a:buChar char="◦"/>
        <a:defRPr sz="11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75000" indent="-194310" algn="l" defTabSz="777240" rtl="0" eaLnBrk="1" latinLnBrk="0" hangingPunct="1">
        <a:lnSpc>
          <a:spcPct val="90000"/>
        </a:lnSpc>
        <a:spcBef>
          <a:spcPts val="170"/>
        </a:spcBef>
        <a:spcAft>
          <a:spcPts val="340"/>
        </a:spcAft>
        <a:buClr>
          <a:schemeClr val="accent1"/>
        </a:buClr>
        <a:buFont typeface="Calibri" pitchFamily="34" charset="0"/>
        <a:buChar char="◦"/>
        <a:defRPr sz="11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45000" indent="-194310" algn="l" defTabSz="777240" rtl="0" eaLnBrk="1" latinLnBrk="0" hangingPunct="1">
        <a:lnSpc>
          <a:spcPct val="90000"/>
        </a:lnSpc>
        <a:spcBef>
          <a:spcPts val="170"/>
        </a:spcBef>
        <a:spcAft>
          <a:spcPts val="340"/>
        </a:spcAft>
        <a:buClr>
          <a:schemeClr val="accent1"/>
        </a:buClr>
        <a:buFont typeface="Calibri" pitchFamily="34" charset="0"/>
        <a:buChar char="◦"/>
        <a:defRPr sz="11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hyperlink" Target="http://host/" TargetMode="Externa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nkins.io/doc/" TargetMode="External"/><Relationship Id="rId2" Type="http://schemas.openxmlformats.org/officeDocument/2006/relationships/hyperlink" Target="http://www.jenkin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5" Type="http://schemas.openxmlformats.org/officeDocument/2006/relationships/hyperlink" Target="http://www.tutorialandexample.com/jenkins-tutorial/" TargetMode="External"/><Relationship Id="rId4" Type="http://schemas.openxmlformats.org/officeDocument/2006/relationships/hyperlink" Target="http://www.jenkins.io/doc/book/system-administr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4266" y="3109947"/>
            <a:ext cx="403796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800" b="1" spc="-355" dirty="0"/>
              <a:t>Jenkins </a:t>
            </a:r>
            <a:endParaRPr sz="4800" b="1" spc="-3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133725" y="4439411"/>
            <a:ext cx="1495425" cy="1828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4010" y="3176270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20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5760" y="4021328"/>
            <a:ext cx="4572000" cy="0"/>
          </a:xfrm>
          <a:custGeom>
            <a:avLst/>
            <a:gdLst/>
            <a:ahLst/>
            <a:cxnLst/>
            <a:rect l="l" t="t" r="r" b="b"/>
            <a:pathLst>
              <a:path w="4572000">
                <a:moveTo>
                  <a:pt x="0" y="0"/>
                </a:moveTo>
                <a:lnTo>
                  <a:pt x="457200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5997321"/>
              <a:ext cx="5171694" cy="29781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2463165" cy="3727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spc="-85" dirty="0">
                <a:solidFill>
                  <a:srgbClr val="2E5395"/>
                </a:solidFill>
              </a:rPr>
              <a:t>Jenkins </a:t>
            </a:r>
            <a:r>
              <a:rPr sz="2200" spc="155" dirty="0">
                <a:solidFill>
                  <a:srgbClr val="2E5395"/>
                </a:solidFill>
              </a:rPr>
              <a:t>- </a:t>
            </a:r>
            <a:r>
              <a:rPr sz="2200" spc="-5" dirty="0">
                <a:solidFill>
                  <a:srgbClr val="2E5395"/>
                </a:solidFill>
              </a:rPr>
              <a:t>Git</a:t>
            </a:r>
            <a:r>
              <a:rPr sz="2200" spc="-145" dirty="0">
                <a:solidFill>
                  <a:srgbClr val="2E5395"/>
                </a:solidFill>
              </a:rPr>
              <a:t> </a:t>
            </a:r>
            <a:r>
              <a:rPr sz="2200" spc="-30" dirty="0">
                <a:solidFill>
                  <a:srgbClr val="2E5395"/>
                </a:solidFill>
              </a:rPr>
              <a:t>Setup</a:t>
            </a:r>
            <a:endParaRPr sz="22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02004" y="1471930"/>
            <a:ext cx="573976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45" dirty="0">
                <a:latin typeface="Arial Black"/>
                <a:cs typeface="Arial Black"/>
              </a:rPr>
              <a:t>For </a:t>
            </a:r>
            <a:r>
              <a:rPr sz="1200" spc="-150" dirty="0">
                <a:latin typeface="Arial Black"/>
                <a:cs typeface="Arial Black"/>
              </a:rPr>
              <a:t>this </a:t>
            </a:r>
            <a:r>
              <a:rPr sz="1200" spc="-180" dirty="0">
                <a:latin typeface="Arial Black"/>
                <a:cs typeface="Arial Black"/>
              </a:rPr>
              <a:t>exercise,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0" dirty="0">
                <a:latin typeface="Arial Black"/>
                <a:cs typeface="Arial Black"/>
              </a:rPr>
              <a:t>ensure </a:t>
            </a:r>
            <a:r>
              <a:rPr sz="1200" spc="-140" dirty="0">
                <a:latin typeface="Arial Black"/>
                <a:cs typeface="Arial Black"/>
              </a:rPr>
              <a:t>that Internet </a:t>
            </a:r>
            <a:r>
              <a:rPr sz="1200" spc="-150" dirty="0">
                <a:latin typeface="Arial Black"/>
                <a:cs typeface="Arial Black"/>
              </a:rPr>
              <a:t>connectivity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50" dirty="0">
                <a:latin typeface="Arial Black"/>
                <a:cs typeface="Arial Black"/>
              </a:rPr>
              <a:t>present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65" dirty="0">
                <a:latin typeface="Arial Black"/>
                <a:cs typeface="Arial Black"/>
              </a:rPr>
              <a:t>machine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5" dirty="0">
                <a:latin typeface="Arial Black"/>
                <a:cs typeface="Arial Black"/>
              </a:rPr>
              <a:t>installed.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 </a:t>
            </a:r>
            <a:r>
              <a:rPr sz="1200" spc="-145" dirty="0">
                <a:latin typeface="Arial Black"/>
                <a:cs typeface="Arial Black"/>
              </a:rPr>
              <a:t>(Home </a:t>
            </a:r>
            <a:r>
              <a:rPr sz="1200" spc="-165" dirty="0">
                <a:latin typeface="Arial Black"/>
                <a:cs typeface="Arial Black"/>
              </a:rPr>
              <a:t>screen), </a:t>
            </a:r>
            <a:r>
              <a:rPr sz="1200" spc="-185" dirty="0">
                <a:latin typeface="Arial Black"/>
                <a:cs typeface="Arial Black"/>
              </a:rPr>
              <a:t>click  </a:t>
            </a:r>
            <a:r>
              <a:rPr sz="1200" spc="-140" dirty="0">
                <a:latin typeface="Arial Black"/>
                <a:cs typeface="Arial Black"/>
              </a:rPr>
              <a:t>the Manage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10" dirty="0">
                <a:latin typeface="Arial Black"/>
                <a:cs typeface="Arial Black"/>
              </a:rPr>
              <a:t>option 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left </a:t>
            </a:r>
            <a:r>
              <a:rPr sz="1200" spc="-135" dirty="0">
                <a:latin typeface="Arial Black"/>
                <a:cs typeface="Arial Black"/>
              </a:rPr>
              <a:t>hand</a:t>
            </a:r>
            <a:r>
              <a:rPr sz="1200" spc="12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side.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5616321"/>
            <a:ext cx="3543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next </a:t>
            </a:r>
            <a:r>
              <a:rPr sz="1200" spc="-175" dirty="0">
                <a:latin typeface="Arial Black"/>
                <a:cs typeface="Arial Black"/>
              </a:rPr>
              <a:t>screen,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‘Manage </a:t>
            </a:r>
            <a:r>
              <a:rPr sz="1200" spc="-135" dirty="0">
                <a:latin typeface="Arial Black"/>
                <a:cs typeface="Arial Black"/>
              </a:rPr>
              <a:t>Plugins’</a:t>
            </a:r>
            <a:r>
              <a:rPr sz="1200" spc="-19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400" y="2279904"/>
            <a:ext cx="5181346" cy="31443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2809"/>
            <a:ext cx="568134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next </a:t>
            </a:r>
            <a:r>
              <a:rPr sz="1200" spc="-175" dirty="0">
                <a:latin typeface="Arial Black"/>
                <a:cs typeface="Arial Black"/>
              </a:rPr>
              <a:t>screen,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35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Available </a:t>
            </a:r>
            <a:r>
              <a:rPr sz="1200" spc="-140" dirty="0">
                <a:latin typeface="Arial Black"/>
                <a:cs typeface="Arial Black"/>
              </a:rPr>
              <a:t>tab. </a:t>
            </a: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40" dirty="0">
                <a:latin typeface="Arial Black"/>
                <a:cs typeface="Arial Black"/>
              </a:rPr>
              <a:t>tab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give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list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60" dirty="0">
                <a:latin typeface="Arial Black"/>
                <a:cs typeface="Arial Black"/>
              </a:rPr>
              <a:t>are  </a:t>
            </a:r>
            <a:r>
              <a:rPr sz="1200" spc="-150" dirty="0">
                <a:latin typeface="Arial Black"/>
                <a:cs typeface="Arial Black"/>
              </a:rPr>
              <a:t>available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05" dirty="0">
                <a:latin typeface="Arial Black"/>
                <a:cs typeface="Arial Black"/>
              </a:rPr>
              <a:t>for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downloading.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In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‘Filter’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tab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type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‘Git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05" dirty="0">
                <a:latin typeface="Arial Black"/>
                <a:cs typeface="Arial Black"/>
              </a:rPr>
              <a:t>plugin’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488307"/>
            <a:ext cx="583247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list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40" dirty="0">
                <a:latin typeface="Arial Black"/>
                <a:cs typeface="Arial Black"/>
              </a:rPr>
              <a:t>then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30" dirty="0">
                <a:latin typeface="Arial Black"/>
                <a:cs typeface="Arial Black"/>
              </a:rPr>
              <a:t>filtered. </a:t>
            </a:r>
            <a:r>
              <a:rPr sz="1200" spc="-190" dirty="0">
                <a:latin typeface="Arial Black"/>
                <a:cs typeface="Arial Black"/>
              </a:rPr>
              <a:t>Check </a:t>
            </a:r>
            <a:r>
              <a:rPr sz="1200" spc="-140" dirty="0">
                <a:latin typeface="Arial Black"/>
                <a:cs typeface="Arial Black"/>
              </a:rPr>
              <a:t>the Git </a:t>
            </a:r>
            <a:r>
              <a:rPr sz="1200" spc="-125" dirty="0">
                <a:latin typeface="Arial Black"/>
                <a:cs typeface="Arial Black"/>
              </a:rPr>
              <a:t>Plugin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button </a:t>
            </a:r>
            <a:r>
              <a:rPr sz="1200" spc="-140" dirty="0">
                <a:latin typeface="Arial Black"/>
                <a:cs typeface="Arial Black"/>
              </a:rPr>
              <a:t>‘Install  </a:t>
            </a:r>
            <a:r>
              <a:rPr sz="1200" spc="-145" dirty="0">
                <a:latin typeface="Arial Black"/>
                <a:cs typeface="Arial Black"/>
              </a:rPr>
              <a:t>without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restart’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8236458"/>
            <a:ext cx="596392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40" dirty="0">
                <a:latin typeface="Arial Black"/>
                <a:cs typeface="Arial Black"/>
              </a:rPr>
              <a:t>installation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then </a:t>
            </a:r>
            <a:r>
              <a:rPr sz="1200" spc="-120" dirty="0">
                <a:latin typeface="Arial Black"/>
                <a:cs typeface="Arial Black"/>
              </a:rPr>
              <a:t>begin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0" dirty="0">
                <a:latin typeface="Arial Black"/>
                <a:cs typeface="Arial Black"/>
              </a:rPr>
              <a:t>screen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5" dirty="0">
                <a:latin typeface="Arial Black"/>
                <a:cs typeface="Arial Black"/>
              </a:rPr>
              <a:t>refreshed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80" dirty="0">
                <a:latin typeface="Arial Black"/>
                <a:cs typeface="Arial Black"/>
              </a:rPr>
              <a:t>show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status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 download.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498091"/>
            <a:ext cx="5429250" cy="2818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7" name="object 7"/>
            <p:cNvSpPr/>
            <p:nvPr/>
          </p:nvSpPr>
          <p:spPr>
            <a:xfrm>
              <a:off x="914400" y="5093208"/>
              <a:ext cx="5429250" cy="29617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3447415"/>
            <a:ext cx="59563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4629">
              <a:lnSpc>
                <a:spcPct val="110800"/>
              </a:lnSpc>
              <a:spcBef>
                <a:spcPts val="100"/>
              </a:spcBef>
            </a:pP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40" dirty="0">
                <a:latin typeface="Arial Black"/>
                <a:cs typeface="Arial Black"/>
              </a:rPr>
              <a:t>all </a:t>
            </a:r>
            <a:r>
              <a:rPr sz="1200" spc="-150" dirty="0">
                <a:latin typeface="Arial Black"/>
                <a:cs typeface="Arial Black"/>
              </a:rPr>
              <a:t>installations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50" dirty="0">
                <a:latin typeface="Arial Black"/>
                <a:cs typeface="Arial Black"/>
              </a:rPr>
              <a:t>complete, </a:t>
            </a:r>
            <a:r>
              <a:rPr sz="1200" spc="-155" dirty="0">
                <a:latin typeface="Arial Black"/>
                <a:cs typeface="Arial Black"/>
              </a:rPr>
              <a:t>restart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25" dirty="0">
                <a:latin typeface="Arial Black"/>
                <a:cs typeface="Arial Black"/>
              </a:rPr>
              <a:t>by </a:t>
            </a:r>
            <a:r>
              <a:rPr sz="1200" spc="-175" dirty="0">
                <a:latin typeface="Arial Black"/>
                <a:cs typeface="Arial Black"/>
              </a:rPr>
              <a:t>issue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55" dirty="0">
                <a:latin typeface="Arial Black"/>
                <a:cs typeface="Arial Black"/>
              </a:rPr>
              <a:t>command </a:t>
            </a:r>
            <a:r>
              <a:rPr sz="1200" spc="-125" dirty="0">
                <a:latin typeface="Arial Black"/>
                <a:cs typeface="Arial Black"/>
              </a:rPr>
              <a:t>in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browser.</a:t>
            </a:r>
            <a:r>
              <a:rPr sz="1200" spc="-10" dirty="0">
                <a:latin typeface="Arial Black"/>
                <a:cs typeface="Arial Black"/>
              </a:rPr>
              <a:t> </a:t>
            </a:r>
            <a:r>
              <a:rPr sz="1200" b="1" spc="10" dirty="0">
                <a:latin typeface="Arial"/>
                <a:cs typeface="Arial"/>
              </a:rPr>
              <a:t>http://localhost:8080/jenkins/restart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05"/>
              </a:spcBef>
            </a:pPr>
            <a:r>
              <a:rPr sz="1200" spc="-135" dirty="0">
                <a:latin typeface="Arial Black"/>
                <a:cs typeface="Arial Black"/>
              </a:rPr>
              <a:t>After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50" dirty="0">
                <a:latin typeface="Arial Black"/>
                <a:cs typeface="Arial Black"/>
              </a:rPr>
              <a:t>restarted, </a:t>
            </a:r>
            <a:r>
              <a:rPr sz="1200" spc="-140" dirty="0">
                <a:latin typeface="Arial Black"/>
                <a:cs typeface="Arial Black"/>
              </a:rPr>
              <a:t>Git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0" dirty="0">
                <a:latin typeface="Arial Black"/>
                <a:cs typeface="Arial Black"/>
              </a:rPr>
              <a:t>be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65" dirty="0">
                <a:latin typeface="Arial Black"/>
                <a:cs typeface="Arial Black"/>
              </a:rPr>
              <a:t>whilst </a:t>
            </a:r>
            <a:r>
              <a:rPr sz="1200" spc="-125" dirty="0">
                <a:latin typeface="Arial Black"/>
                <a:cs typeface="Arial Black"/>
              </a:rPr>
              <a:t>configuring </a:t>
            </a:r>
            <a:r>
              <a:rPr sz="1200" spc="-135" dirty="0">
                <a:latin typeface="Arial Black"/>
                <a:cs typeface="Arial Black"/>
              </a:rPr>
              <a:t>jobs. </a:t>
            </a:r>
            <a:r>
              <a:rPr sz="1200" spc="-175" dirty="0">
                <a:latin typeface="Arial Black"/>
                <a:cs typeface="Arial Black"/>
              </a:rPr>
              <a:t>To  </a:t>
            </a:r>
            <a:r>
              <a:rPr sz="1200" spc="-140" dirty="0">
                <a:latin typeface="Arial Black"/>
                <a:cs typeface="Arial Black"/>
              </a:rPr>
              <a:t>verify, </a:t>
            </a:r>
            <a:r>
              <a:rPr sz="1200" spc="-18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85" dirty="0">
                <a:latin typeface="Arial Black"/>
                <a:cs typeface="Arial Black"/>
              </a:rPr>
              <a:t>New </a:t>
            </a:r>
            <a:r>
              <a:rPr sz="1200" spc="-155" dirty="0">
                <a:latin typeface="Arial Black"/>
                <a:cs typeface="Arial Black"/>
              </a:rPr>
              <a:t>Item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menu </a:t>
            </a:r>
            <a:r>
              <a:rPr sz="1200" spc="-125" dirty="0">
                <a:latin typeface="Arial Black"/>
                <a:cs typeface="Arial Black"/>
              </a:rPr>
              <a:t>options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90" dirty="0">
                <a:latin typeface="Arial Black"/>
                <a:cs typeface="Arial Black"/>
              </a:rPr>
              <a:t>Jenkins. </a:t>
            </a:r>
            <a:r>
              <a:rPr sz="1200" spc="-170" dirty="0">
                <a:latin typeface="Arial Black"/>
                <a:cs typeface="Arial Black"/>
              </a:rPr>
              <a:t>Then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4" dirty="0">
                <a:latin typeface="Arial Black"/>
                <a:cs typeface="Arial Black"/>
              </a:rPr>
              <a:t>job, </a:t>
            </a:r>
            <a:r>
              <a:rPr sz="1200" spc="-125" dirty="0">
                <a:latin typeface="Arial Black"/>
                <a:cs typeface="Arial Black"/>
              </a:rPr>
              <a:t>in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200" dirty="0">
                <a:latin typeface="Arial Black"/>
                <a:cs typeface="Arial Black"/>
              </a:rPr>
              <a:t>case,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45" dirty="0">
                <a:latin typeface="Arial Black"/>
                <a:cs typeface="Arial Black"/>
              </a:rPr>
              <a:t>entered </a:t>
            </a:r>
            <a:r>
              <a:rPr sz="1200" spc="-175" dirty="0">
                <a:latin typeface="Arial Black"/>
                <a:cs typeface="Arial Black"/>
              </a:rPr>
              <a:t>is </a:t>
            </a:r>
            <a:r>
              <a:rPr sz="1200" spc="-114" dirty="0">
                <a:latin typeface="Arial Black"/>
                <a:cs typeface="Arial Black"/>
              </a:rPr>
              <a:t>‘Demo’. </a:t>
            </a:r>
            <a:r>
              <a:rPr sz="1200" spc="-185" dirty="0">
                <a:latin typeface="Arial Black"/>
                <a:cs typeface="Arial Black"/>
              </a:rPr>
              <a:t>Select </a:t>
            </a:r>
            <a:r>
              <a:rPr sz="1200" spc="-155" dirty="0">
                <a:latin typeface="Arial Black"/>
                <a:cs typeface="Arial Black"/>
              </a:rPr>
              <a:t>‘Freestyle </a:t>
            </a:r>
            <a:r>
              <a:rPr sz="1200" spc="-130" dirty="0">
                <a:latin typeface="Arial Black"/>
                <a:cs typeface="Arial Black"/>
              </a:rPr>
              <a:t>project’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item  </a:t>
            </a:r>
            <a:r>
              <a:rPr sz="1200" spc="-140" dirty="0">
                <a:latin typeface="Arial Black"/>
                <a:cs typeface="Arial Black"/>
              </a:rPr>
              <a:t>type.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Ok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button.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841742"/>
            <a:ext cx="587756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next </a:t>
            </a:r>
            <a:r>
              <a:rPr sz="1200" spc="-175" dirty="0">
                <a:latin typeface="Arial Black"/>
                <a:cs typeface="Arial Black"/>
              </a:rPr>
              <a:t>screen, </a:t>
            </a:r>
            <a:r>
              <a:rPr sz="1200" spc="-105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65" dirty="0">
                <a:latin typeface="Arial Black"/>
                <a:cs typeface="Arial Black"/>
              </a:rPr>
              <a:t>browse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Source </a:t>
            </a:r>
            <a:r>
              <a:rPr sz="1200" spc="-155" dirty="0">
                <a:latin typeface="Arial Black"/>
                <a:cs typeface="Arial Black"/>
              </a:rPr>
              <a:t>code </a:t>
            </a:r>
            <a:r>
              <a:rPr sz="1200" spc="-145" dirty="0">
                <a:latin typeface="Arial Black"/>
                <a:cs typeface="Arial Black"/>
              </a:rPr>
              <a:t>Management </a:t>
            </a:r>
            <a:r>
              <a:rPr sz="1200" spc="-160" dirty="0">
                <a:latin typeface="Arial Black"/>
                <a:cs typeface="Arial Black"/>
              </a:rPr>
              <a:t>section,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now 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10" dirty="0">
                <a:latin typeface="Arial Black"/>
                <a:cs typeface="Arial Black"/>
              </a:rPr>
              <a:t>‘Git’ </a:t>
            </a:r>
            <a:r>
              <a:rPr sz="1200" spc="-204" dirty="0">
                <a:latin typeface="Arial Black"/>
                <a:cs typeface="Arial Black"/>
              </a:rPr>
              <a:t>as </a:t>
            </a:r>
            <a:r>
              <a:rPr sz="1200" spc="-160" dirty="0">
                <a:latin typeface="Arial Black"/>
                <a:cs typeface="Arial Black"/>
              </a:rPr>
              <a:t>an</a:t>
            </a:r>
            <a:r>
              <a:rPr sz="1200" spc="-21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9250" cy="2352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5041391"/>
            <a:ext cx="5429250" cy="2618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704" y="5514721"/>
            <a:ext cx="2992755" cy="3733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-130" dirty="0">
                <a:solidFill>
                  <a:srgbClr val="2E5395"/>
                </a:solidFill>
                <a:latin typeface="Arial"/>
                <a:cs typeface="Arial"/>
              </a:rPr>
              <a:t>– </a:t>
            </a:r>
            <a:r>
              <a:rPr sz="2200" b="1" spc="25" dirty="0">
                <a:solidFill>
                  <a:srgbClr val="2E5395"/>
                </a:solidFill>
                <a:latin typeface="Arial"/>
                <a:cs typeface="Arial"/>
              </a:rPr>
              <a:t>Maven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-30" dirty="0">
                <a:solidFill>
                  <a:srgbClr val="2E5395"/>
                </a:solidFill>
                <a:latin typeface="Arial"/>
                <a:cs typeface="Arial"/>
              </a:rPr>
              <a:t>Setup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099428"/>
            <a:ext cx="5807075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Arial"/>
                <a:cs typeface="Arial"/>
              </a:rPr>
              <a:t>Step </a:t>
            </a:r>
            <a:r>
              <a:rPr sz="1800" b="1" spc="-45" dirty="0">
                <a:latin typeface="Arial"/>
                <a:cs typeface="Arial"/>
              </a:rPr>
              <a:t>1: </a:t>
            </a:r>
            <a:r>
              <a:rPr sz="1800" b="1" spc="5" dirty="0">
                <a:latin typeface="Arial"/>
                <a:cs typeface="Arial"/>
              </a:rPr>
              <a:t>Downloading </a:t>
            </a:r>
            <a:r>
              <a:rPr sz="1800" b="1" spc="-15" dirty="0">
                <a:latin typeface="Arial"/>
                <a:cs typeface="Arial"/>
              </a:rPr>
              <a:t>and </a:t>
            </a:r>
            <a:r>
              <a:rPr sz="1800" b="1" spc="-5" dirty="0">
                <a:latin typeface="Arial"/>
                <a:cs typeface="Arial"/>
              </a:rPr>
              <a:t>Setting </a:t>
            </a:r>
            <a:r>
              <a:rPr sz="1800" b="1" spc="5" dirty="0">
                <a:latin typeface="Arial"/>
                <a:cs typeface="Arial"/>
              </a:rPr>
              <a:t>Up</a:t>
            </a:r>
            <a:r>
              <a:rPr sz="1800" b="1" spc="25" dirty="0">
                <a:latin typeface="Arial"/>
                <a:cs typeface="Arial"/>
              </a:rPr>
              <a:t> Maven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25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official </a:t>
            </a:r>
            <a:r>
              <a:rPr sz="1200" spc="-170" dirty="0">
                <a:latin typeface="Arial Black"/>
                <a:cs typeface="Arial Black"/>
              </a:rPr>
              <a:t>website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70" dirty="0">
                <a:latin typeface="Arial Black"/>
                <a:cs typeface="Arial Black"/>
              </a:rPr>
              <a:t>maven is </a:t>
            </a:r>
            <a:r>
              <a:rPr sz="1200" u="sng" spc="-1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Apache </a:t>
            </a:r>
            <a:r>
              <a:rPr sz="1200" u="sng" spc="-1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Maven</a:t>
            </a:r>
            <a:r>
              <a:rPr sz="1200" spc="-140" dirty="0">
                <a:latin typeface="Arial Black"/>
                <a:cs typeface="Arial Black"/>
              </a:rPr>
              <a:t>. </a:t>
            </a: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given </a:t>
            </a:r>
            <a:r>
              <a:rPr sz="1200" spc="-140" dirty="0">
                <a:latin typeface="Arial Black"/>
                <a:cs typeface="Arial Black"/>
              </a:rPr>
              <a:t>link,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get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home </a:t>
            </a:r>
            <a:r>
              <a:rPr sz="1200" spc="-140" dirty="0">
                <a:latin typeface="Arial Black"/>
                <a:cs typeface="Arial Black"/>
              </a:rPr>
              <a:t>page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maven </a:t>
            </a:r>
            <a:r>
              <a:rPr sz="1200" spc="-135" dirty="0">
                <a:latin typeface="Arial Black"/>
                <a:cs typeface="Arial Black"/>
              </a:rPr>
              <a:t>official </a:t>
            </a:r>
            <a:r>
              <a:rPr sz="1200" spc="-170" dirty="0">
                <a:latin typeface="Arial Black"/>
                <a:cs typeface="Arial Black"/>
              </a:rPr>
              <a:t>website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70" dirty="0">
                <a:latin typeface="Arial Black"/>
                <a:cs typeface="Arial Black"/>
              </a:rPr>
              <a:t>shown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below.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914400"/>
            <a:ext cx="5438775" cy="3819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5619369"/>
            <a:ext cx="5815330" cy="1014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7840">
              <a:lnSpc>
                <a:spcPct val="110800"/>
              </a:lnSpc>
              <a:spcBef>
                <a:spcPts val="100"/>
              </a:spcBef>
            </a:pPr>
            <a:r>
              <a:rPr sz="1200" spc="-125" dirty="0">
                <a:latin typeface="Arial Black"/>
                <a:cs typeface="Arial Black"/>
              </a:rPr>
              <a:t>While </a:t>
            </a:r>
            <a:r>
              <a:rPr sz="1200" spc="-145" dirty="0">
                <a:latin typeface="Arial Black"/>
                <a:cs typeface="Arial Black"/>
              </a:rPr>
              <a:t>browsing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site, </a:t>
            </a:r>
            <a:r>
              <a:rPr sz="1200" spc="-10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Files </a:t>
            </a:r>
            <a:r>
              <a:rPr sz="1200" spc="-160" dirty="0">
                <a:latin typeface="Arial Black"/>
                <a:cs typeface="Arial Black"/>
              </a:rPr>
              <a:t>section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0" dirty="0">
                <a:latin typeface="Arial Black"/>
                <a:cs typeface="Arial Black"/>
              </a:rPr>
              <a:t>download </a:t>
            </a:r>
            <a:r>
              <a:rPr sz="1200" spc="-135" dirty="0">
                <a:latin typeface="Arial Black"/>
                <a:cs typeface="Arial Black"/>
              </a:rPr>
              <a:t>the </a:t>
            </a:r>
            <a:r>
              <a:rPr sz="1200" spc="-140" dirty="0">
                <a:latin typeface="Arial Black"/>
                <a:cs typeface="Arial Black"/>
              </a:rPr>
              <a:t>link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45" dirty="0">
                <a:latin typeface="Arial Black"/>
                <a:cs typeface="Arial Black"/>
              </a:rPr>
              <a:t>Binary.zip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file.</a:t>
            </a:r>
            <a:endParaRPr sz="1200">
              <a:latin typeface="Arial Black"/>
              <a:cs typeface="Arial Black"/>
            </a:endParaRPr>
          </a:p>
          <a:p>
            <a:pPr marL="12700" marR="5080">
              <a:lnSpc>
                <a:spcPct val="110800"/>
              </a:lnSpc>
              <a:spcBef>
                <a:spcPts val="1405"/>
              </a:spcBef>
            </a:pP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file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35" dirty="0">
                <a:latin typeface="Arial Black"/>
                <a:cs typeface="Arial Black"/>
              </a:rPr>
              <a:t>downloaded, </a:t>
            </a:r>
            <a:r>
              <a:rPr sz="1200" spc="-180" dirty="0">
                <a:latin typeface="Arial Black"/>
                <a:cs typeface="Arial Black"/>
              </a:rPr>
              <a:t>extract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files </a:t>
            </a:r>
            <a:r>
              <a:rPr sz="1200" spc="-110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relevant </a:t>
            </a:r>
            <a:r>
              <a:rPr sz="1200" spc="-135" dirty="0">
                <a:latin typeface="Arial Black"/>
                <a:cs typeface="Arial Black"/>
              </a:rPr>
              <a:t>application </a:t>
            </a:r>
            <a:r>
              <a:rPr sz="1200" spc="-120" dirty="0">
                <a:latin typeface="Arial Black"/>
                <a:cs typeface="Arial Black"/>
              </a:rPr>
              <a:t>folder. </a:t>
            </a:r>
            <a:r>
              <a:rPr sz="1200" spc="-145" dirty="0">
                <a:latin typeface="Arial Black"/>
                <a:cs typeface="Arial Black"/>
              </a:rPr>
              <a:t>For </a:t>
            </a:r>
            <a:r>
              <a:rPr sz="1200" spc="-150" dirty="0">
                <a:latin typeface="Arial Black"/>
                <a:cs typeface="Arial Black"/>
              </a:rPr>
              <a:t>this  </a:t>
            </a:r>
            <a:r>
              <a:rPr sz="1200" spc="-135" dirty="0">
                <a:latin typeface="Arial Black"/>
                <a:cs typeface="Arial Black"/>
              </a:rPr>
              <a:t>purpose,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maven </a:t>
            </a:r>
            <a:r>
              <a:rPr sz="1200" spc="-150" dirty="0">
                <a:latin typeface="Arial Black"/>
                <a:cs typeface="Arial Black"/>
              </a:rPr>
              <a:t>files will </a:t>
            </a:r>
            <a:r>
              <a:rPr sz="1200" spc="-130" dirty="0">
                <a:latin typeface="Arial Black"/>
                <a:cs typeface="Arial Black"/>
              </a:rPr>
              <a:t>be </a:t>
            </a:r>
            <a:r>
              <a:rPr sz="1200" spc="-155" dirty="0">
                <a:latin typeface="Arial Black"/>
                <a:cs typeface="Arial Black"/>
              </a:rPr>
              <a:t>placed </a:t>
            </a:r>
            <a:r>
              <a:rPr sz="1200" spc="-120" dirty="0">
                <a:latin typeface="Arial Black"/>
                <a:cs typeface="Arial Black"/>
              </a:rPr>
              <a:t>in</a:t>
            </a:r>
            <a:r>
              <a:rPr sz="1200" spc="-50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E:\Apps\apache-maven-3.3.3.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294626"/>
            <a:ext cx="5787390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Arial"/>
                <a:cs typeface="Arial"/>
              </a:rPr>
              <a:t>Step </a:t>
            </a:r>
            <a:r>
              <a:rPr sz="1800" b="1" spc="-45" dirty="0">
                <a:latin typeface="Arial"/>
                <a:cs typeface="Arial"/>
              </a:rPr>
              <a:t>2: </a:t>
            </a:r>
            <a:r>
              <a:rPr sz="1800" b="1" spc="-5" dirty="0">
                <a:latin typeface="Arial"/>
                <a:cs typeface="Arial"/>
              </a:rPr>
              <a:t>Setting </a:t>
            </a:r>
            <a:r>
              <a:rPr sz="1800" b="1" dirty="0">
                <a:latin typeface="Arial"/>
                <a:cs typeface="Arial"/>
              </a:rPr>
              <a:t>up </a:t>
            </a:r>
            <a:r>
              <a:rPr sz="1800" b="1" spc="-70" dirty="0">
                <a:latin typeface="Arial"/>
                <a:cs typeface="Arial"/>
              </a:rPr>
              <a:t>Jenkins </a:t>
            </a:r>
            <a:r>
              <a:rPr sz="1800" b="1" spc="-15" dirty="0">
                <a:latin typeface="Arial"/>
                <a:cs typeface="Arial"/>
              </a:rPr>
              <a:t>and</a:t>
            </a:r>
            <a:r>
              <a:rPr sz="1800" b="1" spc="105" dirty="0">
                <a:latin typeface="Arial"/>
                <a:cs typeface="Arial"/>
              </a:rPr>
              <a:t> </a:t>
            </a:r>
            <a:r>
              <a:rPr sz="1800" b="1" spc="20" dirty="0">
                <a:latin typeface="Arial"/>
                <a:cs typeface="Arial"/>
              </a:rPr>
              <a:t>Maven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25"/>
              </a:spcBef>
            </a:pP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 (Home </a:t>
            </a:r>
            <a:r>
              <a:rPr sz="1200" spc="-165" dirty="0">
                <a:latin typeface="Arial Black"/>
                <a:cs typeface="Arial Black"/>
              </a:rPr>
              <a:t>screen),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left-hand </a:t>
            </a:r>
            <a:r>
              <a:rPr sz="1200" spc="-160" dirty="0">
                <a:latin typeface="Arial Black"/>
                <a:cs typeface="Arial Black"/>
              </a:rPr>
              <a:t>side  </a:t>
            </a:r>
            <a:r>
              <a:rPr sz="1200" spc="-150" dirty="0">
                <a:latin typeface="Arial Black"/>
                <a:cs typeface="Arial Black"/>
              </a:rPr>
              <a:t>menu.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9250" cy="4524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3868039"/>
            <a:ext cx="394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5" dirty="0">
                <a:latin typeface="Arial Black"/>
                <a:cs typeface="Arial Black"/>
              </a:rPr>
              <a:t>Then,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20" dirty="0">
                <a:latin typeface="Arial Black"/>
                <a:cs typeface="Arial Black"/>
              </a:rPr>
              <a:t>‘Configure </a:t>
            </a:r>
            <a:r>
              <a:rPr sz="1200" spc="-165" dirty="0">
                <a:latin typeface="Arial Black"/>
                <a:cs typeface="Arial Black"/>
              </a:rPr>
              <a:t>System’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right </a:t>
            </a:r>
            <a:r>
              <a:rPr sz="1200" spc="-135" dirty="0">
                <a:latin typeface="Arial Black"/>
                <a:cs typeface="Arial Black"/>
              </a:rPr>
              <a:t>hand</a:t>
            </a:r>
            <a:r>
              <a:rPr sz="1200" spc="-215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side.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4543425" cy="2752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4249673"/>
            <a:ext cx="4486275" cy="3743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457827"/>
            <a:ext cx="594868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Configure </a:t>
            </a:r>
            <a:r>
              <a:rPr sz="1200" spc="-185" dirty="0">
                <a:latin typeface="Arial Black"/>
                <a:cs typeface="Arial Black"/>
              </a:rPr>
              <a:t>system </a:t>
            </a:r>
            <a:r>
              <a:rPr sz="1200" spc="-175" dirty="0">
                <a:latin typeface="Arial Black"/>
                <a:cs typeface="Arial Black"/>
              </a:rPr>
              <a:t>screen, </a:t>
            </a:r>
            <a:r>
              <a:rPr sz="1200" spc="-155" dirty="0">
                <a:latin typeface="Arial Black"/>
                <a:cs typeface="Arial Black"/>
              </a:rPr>
              <a:t>scroll </a:t>
            </a:r>
            <a:r>
              <a:rPr sz="1200" spc="-145" dirty="0">
                <a:latin typeface="Arial Black"/>
                <a:cs typeface="Arial Black"/>
              </a:rPr>
              <a:t>down </a:t>
            </a:r>
            <a:r>
              <a:rPr sz="1200" spc="-114" dirty="0">
                <a:latin typeface="Arial Black"/>
                <a:cs typeface="Arial Black"/>
              </a:rPr>
              <a:t>till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the Maven </a:t>
            </a:r>
            <a:r>
              <a:rPr sz="1200" spc="-160" dirty="0">
                <a:latin typeface="Arial Black"/>
                <a:cs typeface="Arial Black"/>
              </a:rPr>
              <a:t>section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0" dirty="0">
                <a:latin typeface="Arial Black"/>
                <a:cs typeface="Arial Black"/>
              </a:rPr>
              <a:t>then </a:t>
            </a:r>
            <a:r>
              <a:rPr sz="1200" spc="-190" dirty="0">
                <a:latin typeface="Arial Black"/>
                <a:cs typeface="Arial Black"/>
              </a:rPr>
              <a:t>click 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05" dirty="0">
                <a:latin typeface="Arial Black"/>
                <a:cs typeface="Arial Black"/>
              </a:rPr>
              <a:t>‘Add </a:t>
            </a:r>
            <a:r>
              <a:rPr sz="1200" spc="-130" dirty="0">
                <a:latin typeface="Arial Black"/>
                <a:cs typeface="Arial Black"/>
              </a:rPr>
              <a:t>Maven’</a:t>
            </a:r>
            <a:r>
              <a:rPr sz="1200" spc="45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button.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8682938"/>
            <a:ext cx="2823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85" dirty="0">
                <a:latin typeface="Arial Black"/>
                <a:cs typeface="Arial Black"/>
              </a:rPr>
              <a:t>Uncheck </a:t>
            </a:r>
            <a:r>
              <a:rPr sz="1200" spc="-140" dirty="0">
                <a:latin typeface="Arial Black"/>
                <a:cs typeface="Arial Black"/>
              </a:rPr>
              <a:t>the ‘Install </a:t>
            </a:r>
            <a:r>
              <a:rPr sz="1200" spc="-145" dirty="0">
                <a:latin typeface="Arial Black"/>
                <a:cs typeface="Arial Black"/>
              </a:rPr>
              <a:t>automatically’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914400"/>
            <a:ext cx="4048125" cy="3362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5062728"/>
            <a:ext cx="4086225" cy="3428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912621"/>
            <a:ext cx="46602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20" dirty="0">
                <a:latin typeface="Arial Black"/>
                <a:cs typeface="Arial Black"/>
              </a:rPr>
              <a:t>Add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any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name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05" dirty="0">
                <a:latin typeface="Arial Black"/>
                <a:cs typeface="Arial Black"/>
              </a:rPr>
              <a:t>for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setting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and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location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95" dirty="0">
                <a:latin typeface="Arial Black"/>
                <a:cs typeface="Arial Black"/>
              </a:rPr>
              <a:t>of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MAVEN_HOME.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200" spc="-165" dirty="0">
                <a:latin typeface="Arial Black"/>
                <a:cs typeface="Arial Black"/>
              </a:rPr>
              <a:t>Then,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‘Save’ </a:t>
            </a:r>
            <a:r>
              <a:rPr sz="1200" spc="-114" dirty="0">
                <a:latin typeface="Arial Black"/>
                <a:cs typeface="Arial Black"/>
              </a:rPr>
              <a:t>button </a:t>
            </a:r>
            <a:r>
              <a:rPr sz="1200" spc="-160" dirty="0">
                <a:latin typeface="Arial Black"/>
                <a:cs typeface="Arial Black"/>
              </a:rPr>
              <a:t>at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end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screen.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381369"/>
            <a:ext cx="564451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75" dirty="0">
                <a:latin typeface="Arial Black"/>
                <a:cs typeface="Arial Black"/>
              </a:rPr>
              <a:t>create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00" dirty="0">
                <a:latin typeface="Arial Black"/>
                <a:cs typeface="Arial Black"/>
              </a:rPr>
              <a:t>job </a:t>
            </a:r>
            <a:r>
              <a:rPr sz="1200" spc="-165" dirty="0">
                <a:latin typeface="Arial Black"/>
                <a:cs typeface="Arial Black"/>
              </a:rPr>
              <a:t>with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‘Maven project’ </a:t>
            </a:r>
            <a:r>
              <a:rPr sz="1200" spc="-114" dirty="0">
                <a:latin typeface="Arial Black"/>
                <a:cs typeface="Arial Black"/>
              </a:rPr>
              <a:t>option. </a:t>
            </a:r>
            <a:r>
              <a:rPr sz="1200" spc="-140" dirty="0">
                <a:latin typeface="Arial Black"/>
                <a:cs typeface="Arial Black"/>
              </a:rPr>
              <a:t>In 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dashboard, 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5" dirty="0">
                <a:latin typeface="Arial Black"/>
                <a:cs typeface="Arial Black"/>
              </a:rPr>
              <a:t>New </a:t>
            </a:r>
            <a:r>
              <a:rPr sz="1200" spc="-155" dirty="0">
                <a:latin typeface="Arial Black"/>
                <a:cs typeface="Arial Black"/>
              </a:rPr>
              <a:t>Item</a:t>
            </a:r>
            <a:r>
              <a:rPr sz="1200" spc="-22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675383"/>
            <a:ext cx="5429250" cy="4524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914400"/>
            <a:ext cx="5419725" cy="453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704" y="6238621"/>
            <a:ext cx="3073400" cy="3733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-</a:t>
            </a:r>
            <a:r>
              <a:rPr sz="2200" b="1" spc="3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E5395"/>
                </a:solidFill>
                <a:latin typeface="Arial"/>
                <a:cs typeface="Arial"/>
              </a:rPr>
              <a:t>Configuration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795896"/>
            <a:ext cx="5832475" cy="1217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20" dirty="0">
                <a:latin typeface="Arial Black"/>
                <a:cs typeface="Arial Black"/>
              </a:rPr>
              <a:t>probably </a:t>
            </a:r>
            <a:r>
              <a:rPr sz="1200" spc="-140" dirty="0">
                <a:latin typeface="Arial Black"/>
                <a:cs typeface="Arial Black"/>
              </a:rPr>
              <a:t>would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180" dirty="0">
                <a:latin typeface="Arial Black"/>
                <a:cs typeface="Arial Black"/>
              </a:rPr>
              <a:t>seen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0" dirty="0">
                <a:latin typeface="Arial Black"/>
                <a:cs typeface="Arial Black"/>
              </a:rPr>
              <a:t>couple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65" dirty="0">
                <a:latin typeface="Arial Black"/>
                <a:cs typeface="Arial Black"/>
              </a:rPr>
              <a:t>times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previous </a:t>
            </a:r>
            <a:r>
              <a:rPr sz="1200" spc="-190" dirty="0">
                <a:latin typeface="Arial Black"/>
                <a:cs typeface="Arial Black"/>
              </a:rPr>
              <a:t>exercises </a:t>
            </a:r>
            <a:r>
              <a:rPr sz="1200" spc="-155" dirty="0">
                <a:latin typeface="Arial Black"/>
                <a:cs typeface="Arial Black"/>
              </a:rPr>
              <a:t>wherein </a:t>
            </a:r>
            <a:r>
              <a:rPr sz="1200" spc="-225" dirty="0">
                <a:latin typeface="Arial Black"/>
                <a:cs typeface="Arial Black"/>
              </a:rPr>
              <a:t>we  </a:t>
            </a:r>
            <a:r>
              <a:rPr sz="1200" spc="-135" dirty="0">
                <a:latin typeface="Arial Black"/>
                <a:cs typeface="Arial Black"/>
              </a:rPr>
              <a:t>had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configure options </a:t>
            </a:r>
            <a:r>
              <a:rPr sz="1200" spc="-150" dirty="0">
                <a:latin typeface="Arial Black"/>
                <a:cs typeface="Arial Black"/>
              </a:rPr>
              <a:t>within </a:t>
            </a:r>
            <a:r>
              <a:rPr sz="1200" spc="-185" dirty="0">
                <a:latin typeface="Arial Black"/>
                <a:cs typeface="Arial Black"/>
              </a:rPr>
              <a:t>Jenkins. </a:t>
            </a: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90" dirty="0">
                <a:latin typeface="Arial Black"/>
                <a:cs typeface="Arial Black"/>
              </a:rPr>
              <a:t>shows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various </a:t>
            </a:r>
            <a:r>
              <a:rPr sz="1200" spc="-130" dirty="0">
                <a:latin typeface="Arial Black"/>
                <a:cs typeface="Arial Black"/>
              </a:rPr>
              <a:t>configuration  </a:t>
            </a:r>
            <a:r>
              <a:rPr sz="1200" spc="-125" dirty="0">
                <a:latin typeface="Arial Black"/>
                <a:cs typeface="Arial Black"/>
              </a:rPr>
              <a:t>options </a:t>
            </a:r>
            <a:r>
              <a:rPr sz="1200" spc="-120" dirty="0">
                <a:latin typeface="Arial Black"/>
                <a:cs typeface="Arial Black"/>
              </a:rPr>
              <a:t>in</a:t>
            </a:r>
            <a:r>
              <a:rPr sz="1200" spc="-40" dirty="0">
                <a:latin typeface="Arial Black"/>
                <a:cs typeface="Arial Black"/>
              </a:rPr>
              <a:t> </a:t>
            </a:r>
            <a:r>
              <a:rPr sz="1200" spc="-190" dirty="0">
                <a:latin typeface="Arial Black"/>
                <a:cs typeface="Arial Black"/>
              </a:rPr>
              <a:t>Jenkins.</a:t>
            </a:r>
            <a:endParaRPr sz="1200">
              <a:latin typeface="Arial Black"/>
              <a:cs typeface="Arial Black"/>
            </a:endParaRPr>
          </a:p>
          <a:p>
            <a:pPr marL="12700" marR="139065">
              <a:lnSpc>
                <a:spcPct val="110800"/>
              </a:lnSpc>
              <a:spcBef>
                <a:spcPts val="1405"/>
              </a:spcBef>
            </a:pPr>
            <a:r>
              <a:rPr sz="1200" spc="-170" dirty="0">
                <a:latin typeface="Arial Black"/>
                <a:cs typeface="Arial Black"/>
              </a:rPr>
              <a:t>So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get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various </a:t>
            </a:r>
            <a:r>
              <a:rPr sz="1200" spc="-130" dirty="0">
                <a:latin typeface="Arial Black"/>
                <a:cs typeface="Arial Black"/>
              </a:rPr>
              <a:t>configuration options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90" dirty="0">
                <a:latin typeface="Arial Black"/>
                <a:cs typeface="Arial Black"/>
              </a:rPr>
              <a:t>Jenkins </a:t>
            </a:r>
            <a:r>
              <a:rPr sz="1200" spc="-125" dirty="0">
                <a:latin typeface="Arial Black"/>
                <a:cs typeface="Arial Black"/>
              </a:rPr>
              <a:t>by </a:t>
            </a:r>
            <a:r>
              <a:rPr sz="1200" spc="-160" dirty="0">
                <a:latin typeface="Arial Black"/>
                <a:cs typeface="Arial Black"/>
              </a:rPr>
              <a:t>clicking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‘Manage  </a:t>
            </a:r>
            <a:r>
              <a:rPr sz="1200" spc="-180" dirty="0">
                <a:latin typeface="Arial Black"/>
                <a:cs typeface="Arial Black"/>
              </a:rPr>
              <a:t>Jenkins’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5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left </a:t>
            </a:r>
            <a:r>
              <a:rPr sz="1200" spc="-135" dirty="0">
                <a:latin typeface="Arial Black"/>
                <a:cs typeface="Arial Black"/>
              </a:rPr>
              <a:t>hand </a:t>
            </a:r>
            <a:r>
              <a:rPr sz="1200" spc="-150" dirty="0">
                <a:latin typeface="Arial Black"/>
                <a:cs typeface="Arial Black"/>
              </a:rPr>
              <a:t>menu</a:t>
            </a:r>
            <a:r>
              <a:rPr sz="1200" spc="6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side.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9250" cy="454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Jenkins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02004" y="1635606"/>
            <a:ext cx="5873750" cy="1028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105"/>
              </a:spcBef>
            </a:pPr>
            <a:r>
              <a:rPr sz="1100" spc="-175" dirty="0">
                <a:latin typeface="Arial Black"/>
                <a:cs typeface="Arial Black"/>
              </a:rPr>
              <a:t>Jenkins </a:t>
            </a:r>
            <a:r>
              <a:rPr sz="1100" spc="-155" dirty="0">
                <a:latin typeface="Arial Black"/>
                <a:cs typeface="Arial Black"/>
              </a:rPr>
              <a:t>is </a:t>
            </a:r>
            <a:r>
              <a:rPr sz="1100" spc="-175" dirty="0">
                <a:latin typeface="Arial Black"/>
                <a:cs typeface="Arial Black"/>
              </a:rPr>
              <a:t>a </a:t>
            </a:r>
            <a:r>
              <a:rPr sz="1100" spc="-125" dirty="0">
                <a:latin typeface="Arial Black"/>
                <a:cs typeface="Arial Black"/>
              </a:rPr>
              <a:t>powerful </a:t>
            </a:r>
            <a:r>
              <a:rPr sz="1100" spc="-130" dirty="0">
                <a:latin typeface="Arial Black"/>
                <a:cs typeface="Arial Black"/>
              </a:rPr>
              <a:t>application that </a:t>
            </a:r>
            <a:r>
              <a:rPr sz="1100" spc="-155" dirty="0">
                <a:latin typeface="Arial Black"/>
                <a:cs typeface="Arial Black"/>
              </a:rPr>
              <a:t>allows </a:t>
            </a:r>
            <a:r>
              <a:rPr sz="1100" spc="-130" dirty="0">
                <a:latin typeface="Arial Black"/>
                <a:cs typeface="Arial Black"/>
              </a:rPr>
              <a:t>continuous </a:t>
            </a:r>
            <a:r>
              <a:rPr sz="1100" spc="-120" dirty="0">
                <a:latin typeface="Arial Black"/>
                <a:cs typeface="Arial Black"/>
              </a:rPr>
              <a:t>integration </a:t>
            </a:r>
            <a:r>
              <a:rPr sz="1100" spc="-130" dirty="0">
                <a:latin typeface="Arial Black"/>
                <a:cs typeface="Arial Black"/>
              </a:rPr>
              <a:t>and continuous </a:t>
            </a:r>
            <a:r>
              <a:rPr sz="1100" spc="-125" dirty="0">
                <a:latin typeface="Arial Black"/>
                <a:cs typeface="Arial Black"/>
              </a:rPr>
              <a:t>delivery </a:t>
            </a:r>
            <a:r>
              <a:rPr sz="1100" spc="-90" dirty="0">
                <a:latin typeface="Arial Black"/>
                <a:cs typeface="Arial Black"/>
              </a:rPr>
              <a:t>of  </a:t>
            </a:r>
            <a:r>
              <a:rPr sz="1100" spc="-135" dirty="0">
                <a:latin typeface="Arial Black"/>
                <a:cs typeface="Arial Black"/>
              </a:rPr>
              <a:t>projects, </a:t>
            </a:r>
            <a:r>
              <a:rPr sz="1100" spc="-140" dirty="0">
                <a:latin typeface="Arial Black"/>
                <a:cs typeface="Arial Black"/>
              </a:rPr>
              <a:t>regardless </a:t>
            </a:r>
            <a:r>
              <a:rPr sz="1100" spc="-85" dirty="0">
                <a:latin typeface="Arial Black"/>
                <a:cs typeface="Arial Black"/>
              </a:rPr>
              <a:t>of </a:t>
            </a:r>
            <a:r>
              <a:rPr sz="1100" spc="-135" dirty="0">
                <a:latin typeface="Arial Black"/>
                <a:cs typeface="Arial Black"/>
              </a:rPr>
              <a:t>the </a:t>
            </a:r>
            <a:r>
              <a:rPr sz="1100" spc="-114" dirty="0">
                <a:latin typeface="Arial Black"/>
                <a:cs typeface="Arial Black"/>
              </a:rPr>
              <a:t>platform you </a:t>
            </a:r>
            <a:r>
              <a:rPr sz="1100" spc="-145" dirty="0">
                <a:latin typeface="Arial Black"/>
                <a:cs typeface="Arial Black"/>
              </a:rPr>
              <a:t>are </a:t>
            </a:r>
            <a:r>
              <a:rPr sz="1100" spc="-140" dirty="0">
                <a:latin typeface="Arial Black"/>
                <a:cs typeface="Arial Black"/>
              </a:rPr>
              <a:t>working </a:t>
            </a:r>
            <a:r>
              <a:rPr sz="1100" spc="-110" dirty="0">
                <a:latin typeface="Arial Black"/>
                <a:cs typeface="Arial Black"/>
              </a:rPr>
              <a:t>on. </a:t>
            </a:r>
            <a:r>
              <a:rPr sz="1100" spc="-130" dirty="0">
                <a:latin typeface="Arial Black"/>
                <a:cs typeface="Arial Black"/>
              </a:rPr>
              <a:t>It </a:t>
            </a:r>
            <a:r>
              <a:rPr sz="1100" spc="-155" dirty="0">
                <a:latin typeface="Arial Black"/>
                <a:cs typeface="Arial Black"/>
              </a:rPr>
              <a:t>is </a:t>
            </a:r>
            <a:r>
              <a:rPr sz="1100" spc="-175" dirty="0">
                <a:latin typeface="Arial Black"/>
                <a:cs typeface="Arial Black"/>
              </a:rPr>
              <a:t>a </a:t>
            </a:r>
            <a:r>
              <a:rPr sz="1100" spc="-125" dirty="0">
                <a:latin typeface="Arial Black"/>
                <a:cs typeface="Arial Black"/>
              </a:rPr>
              <a:t>free </a:t>
            </a:r>
            <a:r>
              <a:rPr sz="1100" spc="-155" dirty="0">
                <a:latin typeface="Arial Black"/>
                <a:cs typeface="Arial Black"/>
              </a:rPr>
              <a:t>source </a:t>
            </a:r>
            <a:r>
              <a:rPr sz="1100" spc="-130" dirty="0">
                <a:latin typeface="Arial Black"/>
                <a:cs typeface="Arial Black"/>
              </a:rPr>
              <a:t>that </a:t>
            </a:r>
            <a:r>
              <a:rPr sz="1100" spc="-175" dirty="0">
                <a:latin typeface="Arial Black"/>
                <a:cs typeface="Arial Black"/>
              </a:rPr>
              <a:t>can </a:t>
            </a:r>
            <a:r>
              <a:rPr sz="1100" spc="-125" dirty="0">
                <a:latin typeface="Arial Black"/>
                <a:cs typeface="Arial Black"/>
              </a:rPr>
              <a:t>handle </a:t>
            </a:r>
            <a:r>
              <a:rPr sz="1100" spc="-145" dirty="0">
                <a:latin typeface="Arial Black"/>
                <a:cs typeface="Arial Black"/>
              </a:rPr>
              <a:t>any  </a:t>
            </a:r>
            <a:r>
              <a:rPr sz="1100" spc="-125" dirty="0">
                <a:latin typeface="Arial Black"/>
                <a:cs typeface="Arial Black"/>
              </a:rPr>
              <a:t>kind </a:t>
            </a:r>
            <a:r>
              <a:rPr sz="1100" spc="-85" dirty="0">
                <a:latin typeface="Arial Black"/>
                <a:cs typeface="Arial Black"/>
              </a:rPr>
              <a:t>of </a:t>
            </a:r>
            <a:r>
              <a:rPr sz="1100" spc="-100" dirty="0">
                <a:latin typeface="Arial Black"/>
                <a:cs typeface="Arial Black"/>
              </a:rPr>
              <a:t>build or </a:t>
            </a:r>
            <a:r>
              <a:rPr sz="1100" spc="-130" dirty="0">
                <a:latin typeface="Arial Black"/>
                <a:cs typeface="Arial Black"/>
              </a:rPr>
              <a:t>continuous </a:t>
            </a:r>
            <a:r>
              <a:rPr sz="1100" spc="-120" dirty="0">
                <a:latin typeface="Arial Black"/>
                <a:cs typeface="Arial Black"/>
              </a:rPr>
              <a:t>integration. </a:t>
            </a:r>
            <a:r>
              <a:rPr sz="1100" spc="-150" dirty="0">
                <a:latin typeface="Arial Black"/>
                <a:cs typeface="Arial Black"/>
              </a:rPr>
              <a:t>You </a:t>
            </a:r>
            <a:r>
              <a:rPr sz="1100" spc="-175" dirty="0">
                <a:latin typeface="Arial Black"/>
                <a:cs typeface="Arial Black"/>
              </a:rPr>
              <a:t>can </a:t>
            </a:r>
            <a:r>
              <a:rPr sz="1100" spc="-130" dirty="0">
                <a:latin typeface="Arial Black"/>
                <a:cs typeface="Arial Black"/>
              </a:rPr>
              <a:t>integrate </a:t>
            </a:r>
            <a:r>
              <a:rPr sz="1100" spc="-175" dirty="0">
                <a:latin typeface="Arial Black"/>
                <a:cs typeface="Arial Black"/>
              </a:rPr>
              <a:t>Jenkins </a:t>
            </a:r>
            <a:r>
              <a:rPr sz="1100" spc="-150" dirty="0">
                <a:latin typeface="Arial Black"/>
                <a:cs typeface="Arial Black"/>
              </a:rPr>
              <a:t>with </a:t>
            </a:r>
            <a:r>
              <a:rPr sz="1100" spc="-175" dirty="0">
                <a:latin typeface="Arial Black"/>
                <a:cs typeface="Arial Black"/>
              </a:rPr>
              <a:t>a </a:t>
            </a:r>
            <a:r>
              <a:rPr sz="1100" spc="-125" dirty="0">
                <a:latin typeface="Arial Black"/>
                <a:cs typeface="Arial Black"/>
              </a:rPr>
              <a:t>number </a:t>
            </a:r>
            <a:r>
              <a:rPr sz="1100" spc="-85" dirty="0">
                <a:latin typeface="Arial Black"/>
                <a:cs typeface="Arial Black"/>
              </a:rPr>
              <a:t>of </a:t>
            </a:r>
            <a:r>
              <a:rPr sz="1100" spc="-130" dirty="0">
                <a:latin typeface="Arial Black"/>
                <a:cs typeface="Arial Black"/>
              </a:rPr>
              <a:t>testing </a:t>
            </a:r>
            <a:r>
              <a:rPr sz="1100" spc="-125" dirty="0">
                <a:latin typeface="Arial Black"/>
                <a:cs typeface="Arial Black"/>
              </a:rPr>
              <a:t>and  </a:t>
            </a:r>
            <a:r>
              <a:rPr sz="1100" spc="-120" dirty="0">
                <a:latin typeface="Arial Black"/>
                <a:cs typeface="Arial Black"/>
              </a:rPr>
              <a:t>deployment </a:t>
            </a:r>
            <a:r>
              <a:rPr sz="1100" spc="-135" dirty="0">
                <a:latin typeface="Arial Black"/>
                <a:cs typeface="Arial Black"/>
              </a:rPr>
              <a:t>technologies. </a:t>
            </a:r>
            <a:r>
              <a:rPr sz="1100" spc="-130" dirty="0">
                <a:latin typeface="Arial Black"/>
                <a:cs typeface="Arial Black"/>
              </a:rPr>
              <a:t>In </a:t>
            </a:r>
            <a:r>
              <a:rPr sz="1100" spc="-135" dirty="0">
                <a:latin typeface="Arial Black"/>
                <a:cs typeface="Arial Black"/>
              </a:rPr>
              <a:t>this </a:t>
            </a:r>
            <a:r>
              <a:rPr sz="1100" spc="-120" dirty="0">
                <a:latin typeface="Arial Black"/>
                <a:cs typeface="Arial Black"/>
              </a:rPr>
              <a:t>tutorial, </a:t>
            </a:r>
            <a:r>
              <a:rPr sz="1100" spc="-204" dirty="0">
                <a:latin typeface="Arial Black"/>
                <a:cs typeface="Arial Black"/>
              </a:rPr>
              <a:t>we </a:t>
            </a:r>
            <a:r>
              <a:rPr sz="1100" spc="-130" dirty="0">
                <a:latin typeface="Arial Black"/>
                <a:cs typeface="Arial Black"/>
              </a:rPr>
              <a:t>would </a:t>
            </a:r>
            <a:r>
              <a:rPr sz="1100" spc="-140" dirty="0">
                <a:latin typeface="Arial Black"/>
                <a:cs typeface="Arial Black"/>
              </a:rPr>
              <a:t>explain </a:t>
            </a:r>
            <a:r>
              <a:rPr sz="1100" spc="-145" dirty="0">
                <a:latin typeface="Arial Black"/>
                <a:cs typeface="Arial Black"/>
              </a:rPr>
              <a:t>how </a:t>
            </a:r>
            <a:r>
              <a:rPr sz="1100" spc="-114" dirty="0">
                <a:latin typeface="Arial Black"/>
                <a:cs typeface="Arial Black"/>
              </a:rPr>
              <a:t>you </a:t>
            </a:r>
            <a:r>
              <a:rPr sz="1100" spc="-175" dirty="0">
                <a:latin typeface="Arial Black"/>
                <a:cs typeface="Arial Black"/>
              </a:rPr>
              <a:t>can </a:t>
            </a:r>
            <a:r>
              <a:rPr sz="1100" spc="-165" dirty="0">
                <a:latin typeface="Arial Black"/>
                <a:cs typeface="Arial Black"/>
              </a:rPr>
              <a:t>use </a:t>
            </a:r>
            <a:r>
              <a:rPr sz="1100" spc="-175" dirty="0">
                <a:latin typeface="Arial Black"/>
                <a:cs typeface="Arial Black"/>
              </a:rPr>
              <a:t>Jenkins </a:t>
            </a:r>
            <a:r>
              <a:rPr sz="1100" spc="-105" dirty="0">
                <a:latin typeface="Arial Black"/>
                <a:cs typeface="Arial Black"/>
              </a:rPr>
              <a:t>to </a:t>
            </a:r>
            <a:r>
              <a:rPr sz="1100" spc="-100" dirty="0">
                <a:latin typeface="Arial Black"/>
                <a:cs typeface="Arial Black"/>
              </a:rPr>
              <a:t>build  </a:t>
            </a:r>
            <a:r>
              <a:rPr sz="1100" spc="-125" dirty="0">
                <a:latin typeface="Arial Black"/>
                <a:cs typeface="Arial Black"/>
              </a:rPr>
              <a:t>and </a:t>
            </a:r>
            <a:r>
              <a:rPr sz="1100" spc="-150" dirty="0">
                <a:latin typeface="Arial Black"/>
                <a:cs typeface="Arial Black"/>
              </a:rPr>
              <a:t>test </a:t>
            </a:r>
            <a:r>
              <a:rPr sz="1100" spc="-110" dirty="0">
                <a:latin typeface="Arial Black"/>
                <a:cs typeface="Arial Black"/>
              </a:rPr>
              <a:t>your </a:t>
            </a:r>
            <a:r>
              <a:rPr sz="1100" spc="-150" dirty="0">
                <a:latin typeface="Arial Black"/>
                <a:cs typeface="Arial Black"/>
              </a:rPr>
              <a:t>software </a:t>
            </a:r>
            <a:r>
              <a:rPr sz="1100" spc="-140" dirty="0">
                <a:latin typeface="Arial Black"/>
                <a:cs typeface="Arial Black"/>
              </a:rPr>
              <a:t>projects</a:t>
            </a:r>
            <a:r>
              <a:rPr sz="1100" spc="-240" dirty="0">
                <a:latin typeface="Arial Black"/>
                <a:cs typeface="Arial Black"/>
              </a:rPr>
              <a:t> </a:t>
            </a:r>
            <a:r>
              <a:rPr sz="1100" spc="-130" dirty="0">
                <a:latin typeface="Arial Black"/>
                <a:cs typeface="Arial Black"/>
              </a:rPr>
              <a:t>continuously.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3360546"/>
            <a:ext cx="5808980" cy="1089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latin typeface="Arial"/>
                <a:cs typeface="Arial"/>
              </a:rPr>
              <a:t>Why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100" dirty="0">
                <a:latin typeface="Arial"/>
                <a:cs typeface="Arial"/>
              </a:rPr>
              <a:t>Jenkins?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25"/>
              </a:spcBef>
            </a:pP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5" dirty="0">
                <a:latin typeface="Arial Black"/>
                <a:cs typeface="Arial Black"/>
              </a:rPr>
              <a:t>software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70" dirty="0">
                <a:latin typeface="Arial Black"/>
                <a:cs typeface="Arial Black"/>
              </a:rPr>
              <a:t>allows </a:t>
            </a:r>
            <a:r>
              <a:rPr sz="1200" b="1" spc="-25" dirty="0">
                <a:latin typeface="Arial"/>
                <a:cs typeface="Arial"/>
              </a:rPr>
              <a:t>continuous </a:t>
            </a:r>
            <a:r>
              <a:rPr sz="1200" b="1" spc="-10" dirty="0">
                <a:latin typeface="Arial"/>
                <a:cs typeface="Arial"/>
              </a:rPr>
              <a:t>integration</a:t>
            </a:r>
            <a:r>
              <a:rPr sz="1200" spc="-10" dirty="0">
                <a:latin typeface="Arial Black"/>
                <a:cs typeface="Arial Black"/>
              </a:rPr>
              <a:t>.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5" dirty="0">
                <a:latin typeface="Arial Black"/>
                <a:cs typeface="Arial Black"/>
              </a:rPr>
              <a:t>installed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90" dirty="0">
                <a:latin typeface="Arial Black"/>
                <a:cs typeface="Arial Black"/>
              </a:rPr>
              <a:t>a  </a:t>
            </a:r>
            <a:r>
              <a:rPr sz="1200" spc="-165" dirty="0">
                <a:latin typeface="Arial Black"/>
                <a:cs typeface="Arial Black"/>
              </a:rPr>
              <a:t>server </a:t>
            </a:r>
            <a:r>
              <a:rPr sz="1200" spc="-175" dirty="0">
                <a:latin typeface="Arial Black"/>
                <a:cs typeface="Arial Black"/>
              </a:rPr>
              <a:t>where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central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75" dirty="0">
                <a:latin typeface="Arial Black"/>
                <a:cs typeface="Arial Black"/>
              </a:rPr>
              <a:t>take </a:t>
            </a:r>
            <a:r>
              <a:rPr sz="1200" spc="-160" dirty="0">
                <a:latin typeface="Arial Black"/>
                <a:cs typeface="Arial Black"/>
              </a:rPr>
              <a:t>place. </a:t>
            </a: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55" dirty="0">
                <a:latin typeface="Arial Black"/>
                <a:cs typeface="Arial Black"/>
              </a:rPr>
              <a:t>flowchart demonstrates </a:t>
            </a:r>
            <a:r>
              <a:rPr sz="1200" spc="-190" dirty="0">
                <a:latin typeface="Arial Black"/>
                <a:cs typeface="Arial Black"/>
              </a:rPr>
              <a:t>a  </a:t>
            </a:r>
            <a:r>
              <a:rPr sz="1200" spc="-150" dirty="0">
                <a:latin typeface="Arial Black"/>
                <a:cs typeface="Arial Black"/>
              </a:rPr>
              <a:t>very simple </a:t>
            </a:r>
            <a:r>
              <a:rPr sz="1200" spc="-160" dirty="0">
                <a:latin typeface="Arial Black"/>
                <a:cs typeface="Arial Black"/>
              </a:rPr>
              <a:t>workflow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65" dirty="0">
                <a:latin typeface="Arial Black"/>
                <a:cs typeface="Arial Black"/>
              </a:rPr>
              <a:t>how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r>
              <a:rPr sz="1200" spc="-5" dirty="0">
                <a:latin typeface="Arial Black"/>
                <a:cs typeface="Arial Black"/>
              </a:rPr>
              <a:t> </a:t>
            </a:r>
            <a:r>
              <a:rPr sz="1200" spc="-180" dirty="0">
                <a:latin typeface="Arial Black"/>
                <a:cs typeface="Arial Black"/>
              </a:rPr>
              <a:t>works.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8070342"/>
            <a:ext cx="593471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20" dirty="0">
                <a:latin typeface="Arial Black"/>
                <a:cs typeface="Arial Black"/>
              </a:rPr>
              <a:t>Along </a:t>
            </a:r>
            <a:r>
              <a:rPr sz="1200" spc="-165" dirty="0">
                <a:latin typeface="Arial Black"/>
                <a:cs typeface="Arial Black"/>
              </a:rPr>
              <a:t>with </a:t>
            </a:r>
            <a:r>
              <a:rPr sz="1200" spc="-190" dirty="0">
                <a:latin typeface="Arial Black"/>
                <a:cs typeface="Arial Black"/>
              </a:rPr>
              <a:t>Jenkins, </a:t>
            </a:r>
            <a:r>
              <a:rPr sz="1200" spc="-170" dirty="0">
                <a:latin typeface="Arial Black"/>
                <a:cs typeface="Arial Black"/>
              </a:rPr>
              <a:t>sometimes,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25" dirty="0">
                <a:latin typeface="Arial Black"/>
                <a:cs typeface="Arial Black"/>
              </a:rPr>
              <a:t>might </a:t>
            </a:r>
            <a:r>
              <a:rPr sz="1200" spc="-160" dirty="0">
                <a:latin typeface="Arial Black"/>
                <a:cs typeface="Arial Black"/>
              </a:rPr>
              <a:t>also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association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b="1" spc="-40" dirty="0">
                <a:latin typeface="Arial"/>
                <a:cs typeface="Arial"/>
              </a:rPr>
              <a:t>Hudson</a:t>
            </a:r>
            <a:r>
              <a:rPr sz="1200" spc="-40" dirty="0">
                <a:latin typeface="Arial Black"/>
                <a:cs typeface="Arial Black"/>
              </a:rPr>
              <a:t>. </a:t>
            </a:r>
            <a:r>
              <a:rPr sz="1200" spc="-135" dirty="0">
                <a:latin typeface="Arial Black"/>
                <a:cs typeface="Arial Black"/>
              </a:rPr>
              <a:t>Hudson 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50" dirty="0">
                <a:latin typeface="Arial Black"/>
                <a:cs typeface="Arial Black"/>
              </a:rPr>
              <a:t>very </a:t>
            </a:r>
            <a:r>
              <a:rPr sz="1200" spc="-120" dirty="0">
                <a:latin typeface="Arial Black"/>
                <a:cs typeface="Arial Black"/>
              </a:rPr>
              <a:t>popular </a:t>
            </a:r>
            <a:r>
              <a:rPr sz="1200" spc="-130" dirty="0">
                <a:latin typeface="Arial Black"/>
                <a:cs typeface="Arial Black"/>
              </a:rPr>
              <a:t>open-source </a:t>
            </a:r>
            <a:r>
              <a:rPr sz="1200" spc="-165" dirty="0">
                <a:latin typeface="Arial Black"/>
                <a:cs typeface="Arial Black"/>
              </a:rPr>
              <a:t>Java-based </a:t>
            </a:r>
            <a:r>
              <a:rPr sz="1200" spc="-145" dirty="0">
                <a:latin typeface="Arial Black"/>
                <a:cs typeface="Arial Black"/>
              </a:rPr>
              <a:t>continuous </a:t>
            </a:r>
            <a:r>
              <a:rPr sz="1200" spc="-130" dirty="0">
                <a:latin typeface="Arial Black"/>
                <a:cs typeface="Arial Black"/>
              </a:rPr>
              <a:t>integration </a:t>
            </a:r>
            <a:r>
              <a:rPr sz="1200" spc="-110" dirty="0">
                <a:latin typeface="Arial Black"/>
                <a:cs typeface="Arial Black"/>
              </a:rPr>
              <a:t>tool </a:t>
            </a:r>
            <a:r>
              <a:rPr sz="1200" spc="-135" dirty="0">
                <a:latin typeface="Arial Black"/>
                <a:cs typeface="Arial Black"/>
              </a:rPr>
              <a:t>developed </a:t>
            </a:r>
            <a:r>
              <a:rPr sz="1200" spc="-125" dirty="0">
                <a:latin typeface="Arial Black"/>
                <a:cs typeface="Arial Black"/>
              </a:rPr>
              <a:t>by </a:t>
            </a:r>
            <a:r>
              <a:rPr sz="1200" spc="-165" dirty="0">
                <a:latin typeface="Arial Black"/>
                <a:cs typeface="Arial Black"/>
              </a:rPr>
              <a:t>Sun  Microsystems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225" dirty="0">
                <a:latin typeface="Arial Black"/>
                <a:cs typeface="Arial Black"/>
              </a:rPr>
              <a:t>was </a:t>
            </a:r>
            <a:r>
              <a:rPr sz="1200" spc="-150" dirty="0">
                <a:latin typeface="Arial Black"/>
                <a:cs typeface="Arial Black"/>
              </a:rPr>
              <a:t>later </a:t>
            </a:r>
            <a:r>
              <a:rPr sz="1200" spc="-145" dirty="0">
                <a:latin typeface="Arial Black"/>
                <a:cs typeface="Arial Black"/>
              </a:rPr>
              <a:t>acquired </a:t>
            </a:r>
            <a:r>
              <a:rPr sz="1200" spc="-125" dirty="0">
                <a:latin typeface="Arial Black"/>
                <a:cs typeface="Arial Black"/>
              </a:rPr>
              <a:t>by </a:t>
            </a:r>
            <a:r>
              <a:rPr sz="1200" spc="-155" dirty="0">
                <a:latin typeface="Arial Black"/>
                <a:cs typeface="Arial Black"/>
              </a:rPr>
              <a:t>Oracle. </a:t>
            </a:r>
            <a:r>
              <a:rPr sz="1200" spc="-135" dirty="0">
                <a:latin typeface="Arial Black"/>
                <a:cs typeface="Arial Black"/>
              </a:rPr>
              <a:t>After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acquisition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65" dirty="0">
                <a:latin typeface="Arial Black"/>
                <a:cs typeface="Arial Black"/>
              </a:rPr>
              <a:t>Sun </a:t>
            </a:r>
            <a:r>
              <a:rPr sz="1200" spc="-125" dirty="0">
                <a:latin typeface="Arial Black"/>
                <a:cs typeface="Arial Black"/>
              </a:rPr>
              <a:t>by </a:t>
            </a:r>
            <a:r>
              <a:rPr sz="1200" spc="-155" dirty="0">
                <a:latin typeface="Arial Black"/>
                <a:cs typeface="Arial Black"/>
              </a:rPr>
              <a:t>Oracle, 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30" dirty="0">
                <a:latin typeface="Arial Black"/>
                <a:cs typeface="Arial Black"/>
              </a:rPr>
              <a:t>fork </a:t>
            </a:r>
            <a:r>
              <a:rPr sz="1200" spc="-229" dirty="0">
                <a:latin typeface="Arial Black"/>
                <a:cs typeface="Arial Black"/>
              </a:rPr>
              <a:t>was </a:t>
            </a:r>
            <a:r>
              <a:rPr sz="1200" spc="-165" dirty="0">
                <a:latin typeface="Arial Black"/>
                <a:cs typeface="Arial Black"/>
              </a:rPr>
              <a:t>created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Hudson </a:t>
            </a:r>
            <a:r>
              <a:rPr sz="1200" spc="-165" dirty="0">
                <a:latin typeface="Arial Black"/>
                <a:cs typeface="Arial Black"/>
              </a:rPr>
              <a:t>source </a:t>
            </a:r>
            <a:r>
              <a:rPr sz="1200" spc="-150" dirty="0">
                <a:latin typeface="Arial Black"/>
                <a:cs typeface="Arial Black"/>
              </a:rPr>
              <a:t>code,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14" dirty="0">
                <a:latin typeface="Arial Black"/>
                <a:cs typeface="Arial Black"/>
              </a:rPr>
              <a:t>brought </a:t>
            </a:r>
            <a:r>
              <a:rPr sz="1200" spc="-130" dirty="0">
                <a:latin typeface="Arial Black"/>
                <a:cs typeface="Arial Black"/>
              </a:rPr>
              <a:t>about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introduction  </a:t>
            </a:r>
            <a:r>
              <a:rPr sz="1200" spc="-95" dirty="0">
                <a:latin typeface="Arial Black"/>
                <a:cs typeface="Arial Black"/>
              </a:rPr>
              <a:t>of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90" dirty="0">
                <a:latin typeface="Arial Black"/>
                <a:cs typeface="Arial Black"/>
              </a:rPr>
              <a:t>Jenkins.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43200" y="4623815"/>
            <a:ext cx="1838325" cy="32758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3525139"/>
            <a:ext cx="36912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40" dirty="0">
                <a:latin typeface="Arial Black"/>
                <a:cs typeface="Arial Black"/>
              </a:rPr>
              <a:t>then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5" dirty="0">
                <a:latin typeface="Arial Black"/>
                <a:cs typeface="Arial Black"/>
              </a:rPr>
              <a:t>presented </a:t>
            </a:r>
            <a:r>
              <a:rPr sz="1200" spc="-160" dirty="0">
                <a:latin typeface="Arial Black"/>
                <a:cs typeface="Arial Black"/>
              </a:rPr>
              <a:t>with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80" dirty="0">
                <a:latin typeface="Arial Black"/>
                <a:cs typeface="Arial Black"/>
              </a:rPr>
              <a:t>screen</a:t>
            </a:r>
            <a:r>
              <a:rPr sz="1200" spc="-5" dirty="0">
                <a:latin typeface="Arial Black"/>
                <a:cs typeface="Arial Black"/>
              </a:rPr>
              <a:t> </a:t>
            </a:r>
            <a:r>
              <a:rPr sz="1200" spc="25" dirty="0">
                <a:latin typeface="Arial Black"/>
                <a:cs typeface="Arial Black"/>
              </a:rPr>
              <a:t>−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593125"/>
            <a:ext cx="551942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25" dirty="0">
                <a:latin typeface="Arial Black"/>
                <a:cs typeface="Arial Black"/>
              </a:rPr>
              <a:t>Configure </a:t>
            </a:r>
            <a:r>
              <a:rPr sz="1200" spc="-180" dirty="0">
                <a:latin typeface="Arial Black"/>
                <a:cs typeface="Arial Black"/>
              </a:rPr>
              <a:t>system. </a:t>
            </a:r>
            <a:r>
              <a:rPr sz="1200" spc="-175" dirty="0">
                <a:latin typeface="Arial Black"/>
                <a:cs typeface="Arial Black"/>
              </a:rPr>
              <a:t>Discussed </a:t>
            </a:r>
            <a:r>
              <a:rPr sz="1200" spc="-150" dirty="0">
                <a:latin typeface="Arial Black"/>
                <a:cs typeface="Arial Black"/>
              </a:rPr>
              <a:t>below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70" dirty="0">
                <a:latin typeface="Arial Black"/>
                <a:cs typeface="Arial Black"/>
              </a:rPr>
              <a:t>some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30" dirty="0">
                <a:latin typeface="Arial Black"/>
                <a:cs typeface="Arial Black"/>
              </a:rPr>
              <a:t>configuration  </a:t>
            </a:r>
            <a:r>
              <a:rPr sz="1200" spc="-155" dirty="0">
                <a:latin typeface="Arial Black"/>
                <a:cs typeface="Arial Black"/>
              </a:rPr>
              <a:t>settings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50" dirty="0">
                <a:latin typeface="Arial Black"/>
                <a:cs typeface="Arial Black"/>
              </a:rPr>
              <a:t>carried </a:t>
            </a:r>
            <a:r>
              <a:rPr sz="1200" spc="-125" dirty="0">
                <a:latin typeface="Arial Black"/>
                <a:cs typeface="Arial Black"/>
              </a:rPr>
              <a:t>out.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38775" cy="2419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6" name="object 6"/>
            <p:cNvSpPr/>
            <p:nvPr/>
          </p:nvSpPr>
          <p:spPr>
            <a:xfrm>
              <a:off x="914400" y="3906773"/>
              <a:ext cx="5419725" cy="45148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0" y="2648585"/>
            <a:ext cx="102234" cy="102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3000" y="3054351"/>
            <a:ext cx="102234" cy="101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3256915"/>
            <a:ext cx="102234" cy="102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918718"/>
            <a:ext cx="5964555" cy="423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5" dirty="0">
                <a:latin typeface="Arial"/>
                <a:cs typeface="Arial"/>
              </a:rPr>
              <a:t>Jenkins </a:t>
            </a:r>
            <a:r>
              <a:rPr sz="1800" b="1" spc="20" dirty="0">
                <a:latin typeface="Arial"/>
                <a:cs typeface="Arial"/>
              </a:rPr>
              <a:t>Home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Directory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25"/>
              </a:spcBef>
            </a:pP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0" dirty="0">
                <a:latin typeface="Arial Black"/>
                <a:cs typeface="Arial Black"/>
              </a:rPr>
              <a:t>needs </a:t>
            </a:r>
            <a:r>
              <a:rPr sz="1200" spc="-170" dirty="0">
                <a:latin typeface="Arial Black"/>
                <a:cs typeface="Arial Black"/>
              </a:rPr>
              <a:t>some </a:t>
            </a:r>
            <a:r>
              <a:rPr sz="1200" spc="-160" dirty="0">
                <a:latin typeface="Arial Black"/>
                <a:cs typeface="Arial Black"/>
              </a:rPr>
              <a:t>disk </a:t>
            </a:r>
            <a:r>
              <a:rPr sz="1200" spc="-190" dirty="0">
                <a:latin typeface="Arial Black"/>
                <a:cs typeface="Arial Black"/>
              </a:rPr>
              <a:t>space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5" dirty="0">
                <a:latin typeface="Arial Black"/>
                <a:cs typeface="Arial Black"/>
              </a:rPr>
              <a:t>perform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keep archives.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200" dirty="0">
                <a:latin typeface="Arial Black"/>
                <a:cs typeface="Arial Black"/>
              </a:rPr>
              <a:t>check </a:t>
            </a:r>
            <a:r>
              <a:rPr sz="1200" spc="-150" dirty="0">
                <a:latin typeface="Arial Black"/>
                <a:cs typeface="Arial Black"/>
              </a:rPr>
              <a:t>this  </a:t>
            </a:r>
            <a:r>
              <a:rPr sz="1200" spc="-145" dirty="0">
                <a:latin typeface="Arial Black"/>
                <a:cs typeface="Arial Black"/>
              </a:rPr>
              <a:t>location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configuration </a:t>
            </a:r>
            <a:r>
              <a:rPr sz="1200" spc="-180" dirty="0">
                <a:latin typeface="Arial Black"/>
                <a:cs typeface="Arial Black"/>
              </a:rPr>
              <a:t>screen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85" dirty="0">
                <a:latin typeface="Arial Black"/>
                <a:cs typeface="Arial Black"/>
              </a:rPr>
              <a:t>Jenkins. </a:t>
            </a:r>
            <a:r>
              <a:rPr sz="1200" spc="-204" dirty="0">
                <a:latin typeface="Arial Black"/>
                <a:cs typeface="Arial Black"/>
              </a:rPr>
              <a:t>By </a:t>
            </a:r>
            <a:r>
              <a:rPr sz="1200" spc="-130" dirty="0">
                <a:latin typeface="Arial Black"/>
                <a:cs typeface="Arial Black"/>
              </a:rPr>
              <a:t>default,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65" dirty="0">
                <a:latin typeface="Arial Black"/>
                <a:cs typeface="Arial Black"/>
              </a:rPr>
              <a:t>is </a:t>
            </a:r>
            <a:r>
              <a:rPr sz="1200" spc="-180" dirty="0">
                <a:latin typeface="Arial Black"/>
                <a:cs typeface="Arial Black"/>
              </a:rPr>
              <a:t>set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10" dirty="0">
                <a:latin typeface="Arial Black"/>
                <a:cs typeface="Arial Black"/>
              </a:rPr>
              <a:t>~/.jenkins, </a:t>
            </a:r>
            <a:r>
              <a:rPr sz="1200" spc="-135" dirty="0">
                <a:latin typeface="Arial Black"/>
                <a:cs typeface="Arial Black"/>
              </a:rPr>
              <a:t>and  </a:t>
            </a:r>
            <a:r>
              <a:rPr sz="1200" spc="-145" dirty="0">
                <a:latin typeface="Arial Black"/>
                <a:cs typeface="Arial Black"/>
              </a:rPr>
              <a:t>this location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0" dirty="0">
                <a:latin typeface="Arial Black"/>
                <a:cs typeface="Arial Black"/>
              </a:rPr>
              <a:t>initially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0" dirty="0">
                <a:latin typeface="Arial Black"/>
                <a:cs typeface="Arial Black"/>
              </a:rPr>
              <a:t>stored </a:t>
            </a:r>
            <a:r>
              <a:rPr sz="1200" spc="-150" dirty="0">
                <a:latin typeface="Arial Black"/>
                <a:cs typeface="Arial Black"/>
              </a:rPr>
              <a:t>within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65" dirty="0">
                <a:latin typeface="Arial Black"/>
                <a:cs typeface="Arial Black"/>
              </a:rPr>
              <a:t>user </a:t>
            </a:r>
            <a:r>
              <a:rPr sz="1200" spc="-114" dirty="0">
                <a:latin typeface="Arial Black"/>
                <a:cs typeface="Arial Black"/>
              </a:rPr>
              <a:t>profile </a:t>
            </a:r>
            <a:r>
              <a:rPr sz="1200" spc="-145" dirty="0">
                <a:latin typeface="Arial Black"/>
                <a:cs typeface="Arial Black"/>
              </a:rPr>
              <a:t>location. </a:t>
            </a:r>
            <a:r>
              <a:rPr sz="1200" spc="-140" dirty="0">
                <a:latin typeface="Arial Black"/>
                <a:cs typeface="Arial Black"/>
              </a:rPr>
              <a:t>In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20" dirty="0">
                <a:latin typeface="Arial Black"/>
                <a:cs typeface="Arial Black"/>
              </a:rPr>
              <a:t>proper  </a:t>
            </a:r>
            <a:r>
              <a:rPr sz="1200" spc="-140" dirty="0">
                <a:latin typeface="Arial Black"/>
                <a:cs typeface="Arial Black"/>
              </a:rPr>
              <a:t>environment,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45" dirty="0">
                <a:latin typeface="Arial Black"/>
                <a:cs typeface="Arial Black"/>
              </a:rPr>
              <a:t>need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0" dirty="0">
                <a:latin typeface="Arial Black"/>
                <a:cs typeface="Arial Black"/>
              </a:rPr>
              <a:t>change </a:t>
            </a:r>
            <a:r>
              <a:rPr sz="1200" spc="-145" dirty="0">
                <a:latin typeface="Arial Black"/>
                <a:cs typeface="Arial Black"/>
              </a:rPr>
              <a:t>this location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45" dirty="0">
                <a:latin typeface="Arial Black"/>
                <a:cs typeface="Arial Black"/>
              </a:rPr>
              <a:t>adequate location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0" dirty="0">
                <a:latin typeface="Arial Black"/>
                <a:cs typeface="Arial Black"/>
              </a:rPr>
              <a:t>store </a:t>
            </a:r>
            <a:r>
              <a:rPr sz="1200" spc="-140" dirty="0">
                <a:latin typeface="Arial Black"/>
                <a:cs typeface="Arial Black"/>
              </a:rPr>
              <a:t>all  </a:t>
            </a:r>
            <a:r>
              <a:rPr sz="1200" spc="-150" dirty="0">
                <a:latin typeface="Arial Black"/>
                <a:cs typeface="Arial Black"/>
              </a:rPr>
              <a:t>relevant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70" dirty="0">
                <a:latin typeface="Arial Black"/>
                <a:cs typeface="Arial Black"/>
              </a:rPr>
              <a:t>archives. </a:t>
            </a:r>
            <a:r>
              <a:rPr sz="1200" spc="-165" dirty="0">
                <a:latin typeface="Arial Black"/>
                <a:cs typeface="Arial Black"/>
              </a:rPr>
              <a:t>Once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00" dirty="0">
                <a:latin typeface="Arial Black"/>
                <a:cs typeface="Arial Black"/>
              </a:rPr>
              <a:t>do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</a:t>
            </a:r>
            <a:r>
              <a:rPr sz="1200" spc="-55" dirty="0">
                <a:latin typeface="Arial Black"/>
                <a:cs typeface="Arial Black"/>
              </a:rPr>
              <a:t> </a:t>
            </a:r>
            <a:r>
              <a:rPr sz="1200" spc="-210" dirty="0">
                <a:latin typeface="Arial Black"/>
                <a:cs typeface="Arial Black"/>
              </a:rPr>
              <a:t>ways</a:t>
            </a:r>
            <a:endParaRPr sz="1200">
              <a:latin typeface="Arial Black"/>
              <a:cs typeface="Arial Black"/>
            </a:endParaRPr>
          </a:p>
          <a:p>
            <a:pPr marL="469265" marR="276860">
              <a:lnSpc>
                <a:spcPct val="110800"/>
              </a:lnSpc>
              <a:spcBef>
                <a:spcPts val="1405"/>
              </a:spcBef>
            </a:pPr>
            <a:r>
              <a:rPr sz="1200" spc="-185" dirty="0">
                <a:latin typeface="Arial Black"/>
                <a:cs typeface="Arial Black"/>
              </a:rPr>
              <a:t>Set </a:t>
            </a:r>
            <a:r>
              <a:rPr sz="1200" spc="-175" dirty="0">
                <a:latin typeface="Arial Black"/>
                <a:cs typeface="Arial Black"/>
              </a:rPr>
              <a:t>"JENKINS_HOME" </a:t>
            </a:r>
            <a:r>
              <a:rPr sz="1200" spc="-140" dirty="0">
                <a:latin typeface="Arial Black"/>
                <a:cs typeface="Arial Black"/>
              </a:rPr>
              <a:t>environment </a:t>
            </a:r>
            <a:r>
              <a:rPr sz="1200" spc="-145" dirty="0">
                <a:latin typeface="Arial Black"/>
                <a:cs typeface="Arial Black"/>
              </a:rPr>
              <a:t>variable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0" dirty="0">
                <a:latin typeface="Arial Black"/>
                <a:cs typeface="Arial Black"/>
              </a:rPr>
              <a:t>new </a:t>
            </a:r>
            <a:r>
              <a:rPr sz="1200" spc="-145" dirty="0">
                <a:latin typeface="Arial Black"/>
                <a:cs typeface="Arial Black"/>
              </a:rPr>
              <a:t>home </a:t>
            </a:r>
            <a:r>
              <a:rPr sz="1200" spc="-140" dirty="0">
                <a:latin typeface="Arial Black"/>
                <a:cs typeface="Arial Black"/>
              </a:rPr>
              <a:t>directory </a:t>
            </a:r>
            <a:r>
              <a:rPr sz="1200" spc="-125" dirty="0">
                <a:latin typeface="Arial Black"/>
                <a:cs typeface="Arial Black"/>
              </a:rPr>
              <a:t>before  </a:t>
            </a:r>
            <a:r>
              <a:rPr sz="1200" spc="-140" dirty="0">
                <a:latin typeface="Arial Black"/>
                <a:cs typeface="Arial Black"/>
              </a:rPr>
              <a:t>launching the </a:t>
            </a:r>
            <a:r>
              <a:rPr sz="1200" spc="-160" dirty="0">
                <a:latin typeface="Arial Black"/>
                <a:cs typeface="Arial Black"/>
              </a:rPr>
              <a:t>servlet</a:t>
            </a:r>
            <a:r>
              <a:rPr sz="1200" spc="4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container.</a:t>
            </a:r>
            <a:endParaRPr sz="1200">
              <a:latin typeface="Arial Black"/>
              <a:cs typeface="Arial Black"/>
            </a:endParaRPr>
          </a:p>
          <a:p>
            <a:pPr marL="469265">
              <a:lnSpc>
                <a:spcPct val="100000"/>
              </a:lnSpc>
              <a:spcBef>
                <a:spcPts val="160"/>
              </a:spcBef>
            </a:pPr>
            <a:r>
              <a:rPr sz="1200" spc="-185" dirty="0">
                <a:latin typeface="Arial Black"/>
                <a:cs typeface="Arial Black"/>
              </a:rPr>
              <a:t>Set </a:t>
            </a:r>
            <a:r>
              <a:rPr sz="1200" spc="-175" dirty="0">
                <a:latin typeface="Arial Black"/>
                <a:cs typeface="Arial Black"/>
              </a:rPr>
              <a:t>"JENKINS_HOME" </a:t>
            </a:r>
            <a:r>
              <a:rPr sz="1200" spc="-185" dirty="0">
                <a:latin typeface="Arial Black"/>
                <a:cs typeface="Arial Black"/>
              </a:rPr>
              <a:t>system </a:t>
            </a:r>
            <a:r>
              <a:rPr sz="1200" spc="-125" dirty="0">
                <a:latin typeface="Arial Black"/>
                <a:cs typeface="Arial Black"/>
              </a:rPr>
              <a:t>property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servlet</a:t>
            </a:r>
            <a:r>
              <a:rPr sz="1200" spc="-27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container.</a:t>
            </a:r>
            <a:endParaRPr sz="1200">
              <a:latin typeface="Arial Black"/>
              <a:cs typeface="Arial Black"/>
            </a:endParaRPr>
          </a:p>
          <a:p>
            <a:pPr marL="469265">
              <a:lnSpc>
                <a:spcPct val="100000"/>
              </a:lnSpc>
              <a:spcBef>
                <a:spcPts val="155"/>
              </a:spcBef>
            </a:pPr>
            <a:r>
              <a:rPr sz="1200" spc="-185" dirty="0">
                <a:latin typeface="Arial Black"/>
                <a:cs typeface="Arial Black"/>
              </a:rPr>
              <a:t>Set </a:t>
            </a:r>
            <a:r>
              <a:rPr sz="1200" spc="-180" dirty="0">
                <a:latin typeface="Arial Black"/>
                <a:cs typeface="Arial Black"/>
              </a:rPr>
              <a:t>JNDI </a:t>
            </a:r>
            <a:r>
              <a:rPr sz="1200" spc="-140" dirty="0">
                <a:latin typeface="Arial Black"/>
                <a:cs typeface="Arial Black"/>
              </a:rPr>
              <a:t>environment entry </a:t>
            </a:r>
            <a:r>
              <a:rPr sz="1200" spc="-180" dirty="0">
                <a:latin typeface="Arial Black"/>
                <a:cs typeface="Arial Black"/>
              </a:rPr>
              <a:t>"JENKINS_HOME"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0" dirty="0">
                <a:latin typeface="Arial Black"/>
                <a:cs typeface="Arial Black"/>
              </a:rPr>
              <a:t>new</a:t>
            </a:r>
            <a:r>
              <a:rPr sz="1200" spc="-18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directory.</a:t>
            </a:r>
            <a:endParaRPr sz="1200">
              <a:latin typeface="Arial Black"/>
              <a:cs typeface="Arial Black"/>
            </a:endParaRPr>
          </a:p>
          <a:p>
            <a:pPr marL="12700" marR="681990">
              <a:lnSpc>
                <a:spcPct val="110800"/>
              </a:lnSpc>
              <a:spcBef>
                <a:spcPts val="1405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70" dirty="0">
                <a:latin typeface="Arial Black"/>
                <a:cs typeface="Arial Black"/>
              </a:rPr>
              <a:t>example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75" dirty="0">
                <a:latin typeface="Arial Black"/>
                <a:cs typeface="Arial Black"/>
              </a:rPr>
              <a:t>use </a:t>
            </a:r>
            <a:r>
              <a:rPr sz="1200" spc="-140" dirty="0">
                <a:latin typeface="Arial Black"/>
                <a:cs typeface="Arial Black"/>
              </a:rPr>
              <a:t>the first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5" dirty="0">
                <a:latin typeface="Arial Black"/>
                <a:cs typeface="Arial Black"/>
              </a:rPr>
              <a:t>setting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0" dirty="0">
                <a:latin typeface="Arial Black"/>
                <a:cs typeface="Arial Black"/>
              </a:rPr>
              <a:t>"JENKINS_HOME"  </a:t>
            </a:r>
            <a:r>
              <a:rPr sz="1200" spc="-140" dirty="0">
                <a:latin typeface="Arial Black"/>
                <a:cs typeface="Arial Black"/>
              </a:rPr>
              <a:t>environment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variable.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65" dirty="0">
                <a:latin typeface="Arial Black"/>
                <a:cs typeface="Arial Black"/>
              </a:rPr>
              <a:t>First </a:t>
            </a:r>
            <a:r>
              <a:rPr sz="1200" spc="-175" dirty="0">
                <a:latin typeface="Arial Black"/>
                <a:cs typeface="Arial Black"/>
              </a:rPr>
              <a:t>create </a:t>
            </a:r>
            <a:r>
              <a:rPr sz="1200" spc="-190" dirty="0">
                <a:latin typeface="Arial Black"/>
                <a:cs typeface="Arial Black"/>
              </a:rPr>
              <a:t>a new </a:t>
            </a:r>
            <a:r>
              <a:rPr sz="1200" spc="-114" dirty="0">
                <a:latin typeface="Arial Black"/>
                <a:cs typeface="Arial Black"/>
              </a:rPr>
              <a:t>folder </a:t>
            </a:r>
            <a:r>
              <a:rPr sz="1200" spc="-140" dirty="0">
                <a:latin typeface="Arial Black"/>
                <a:cs typeface="Arial Black"/>
              </a:rPr>
              <a:t>E:\Apps\Jenkins. Copy all the </a:t>
            </a:r>
            <a:r>
              <a:rPr sz="1200" spc="-155" dirty="0">
                <a:latin typeface="Arial Black"/>
                <a:cs typeface="Arial Black"/>
              </a:rPr>
              <a:t>contents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11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existing</a:t>
            </a:r>
            <a:endParaRPr sz="1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200" spc="-105" dirty="0">
                <a:latin typeface="Arial Black"/>
                <a:cs typeface="Arial Black"/>
              </a:rPr>
              <a:t>~/.jenkins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90" dirty="0">
                <a:latin typeface="Arial Black"/>
                <a:cs typeface="Arial Black"/>
              </a:rPr>
              <a:t>new</a:t>
            </a:r>
            <a:r>
              <a:rPr sz="1200" spc="-15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directory.</a:t>
            </a:r>
            <a:endParaRPr sz="1200">
              <a:latin typeface="Arial Black"/>
              <a:cs typeface="Arial Black"/>
            </a:endParaRPr>
          </a:p>
          <a:p>
            <a:pPr marL="12700" marR="309880">
              <a:lnSpc>
                <a:spcPct val="110800"/>
              </a:lnSpc>
              <a:spcBef>
                <a:spcPts val="1405"/>
              </a:spcBef>
            </a:pPr>
            <a:r>
              <a:rPr sz="1200" spc="-185" dirty="0">
                <a:latin typeface="Arial Black"/>
                <a:cs typeface="Arial Black"/>
              </a:rPr>
              <a:t>Set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5" dirty="0">
                <a:latin typeface="Arial Black"/>
                <a:cs typeface="Arial Black"/>
              </a:rPr>
              <a:t>JENKINS_HOME </a:t>
            </a:r>
            <a:r>
              <a:rPr sz="1200" spc="-140" dirty="0">
                <a:latin typeface="Arial Black"/>
                <a:cs typeface="Arial Black"/>
              </a:rPr>
              <a:t>environment </a:t>
            </a:r>
            <a:r>
              <a:rPr sz="1200" spc="-145" dirty="0">
                <a:latin typeface="Arial Black"/>
                <a:cs typeface="Arial Black"/>
              </a:rPr>
              <a:t>variable </a:t>
            </a:r>
            <a:r>
              <a:rPr sz="1200" spc="-114" dirty="0">
                <a:latin typeface="Arial Black"/>
                <a:cs typeface="Arial Black"/>
              </a:rPr>
              <a:t>to point 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base </a:t>
            </a:r>
            <a:r>
              <a:rPr sz="1200" spc="-140" dirty="0">
                <a:latin typeface="Arial Black"/>
                <a:cs typeface="Arial Black"/>
              </a:rPr>
              <a:t>directory </a:t>
            </a:r>
            <a:r>
              <a:rPr sz="1200" spc="-145" dirty="0">
                <a:latin typeface="Arial Black"/>
                <a:cs typeface="Arial Black"/>
              </a:rPr>
              <a:t>location  </a:t>
            </a:r>
            <a:r>
              <a:rPr sz="1200" spc="-175" dirty="0">
                <a:latin typeface="Arial Black"/>
                <a:cs typeface="Arial Black"/>
              </a:rPr>
              <a:t>where </a:t>
            </a:r>
            <a:r>
              <a:rPr sz="1200" spc="-229" dirty="0">
                <a:latin typeface="Arial Black"/>
                <a:cs typeface="Arial Black"/>
              </a:rPr>
              <a:t>Java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5" dirty="0">
                <a:latin typeface="Arial Black"/>
                <a:cs typeface="Arial Black"/>
              </a:rPr>
              <a:t>installed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65" dirty="0">
                <a:latin typeface="Arial Black"/>
                <a:cs typeface="Arial Black"/>
              </a:rPr>
              <a:t>machine. </a:t>
            </a:r>
            <a:r>
              <a:rPr sz="1200" spc="-145" dirty="0">
                <a:latin typeface="Arial Black"/>
                <a:cs typeface="Arial Black"/>
              </a:rPr>
              <a:t>For</a:t>
            </a:r>
            <a:r>
              <a:rPr sz="1200" spc="-125" dirty="0">
                <a:latin typeface="Arial Black"/>
                <a:cs typeface="Arial Black"/>
              </a:rPr>
              <a:t> </a:t>
            </a:r>
            <a:r>
              <a:rPr sz="1200" spc="-170" dirty="0">
                <a:latin typeface="Arial Black"/>
                <a:cs typeface="Arial Black"/>
              </a:rPr>
              <a:t>example,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14704" y="5327269"/>
          <a:ext cx="5939153" cy="765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0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15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OS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5240" marB="0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10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Output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5240" marB="0"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0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Windows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4769">
                        <a:lnSpc>
                          <a:spcPts val="1460"/>
                        </a:lnSpc>
                        <a:spcBef>
                          <a:spcPts val="5"/>
                        </a:spcBef>
                      </a:pPr>
                      <a:r>
                        <a:rPr sz="1100" spc="-165" dirty="0">
                          <a:latin typeface="Arial Black"/>
                          <a:cs typeface="Arial Black"/>
                        </a:rPr>
                        <a:t>Set </a:t>
                      </a:r>
                      <a:r>
                        <a:rPr sz="1100" spc="-135" dirty="0">
                          <a:latin typeface="Arial Black"/>
                          <a:cs typeface="Arial Black"/>
                        </a:rPr>
                        <a:t>Environmental variable </a:t>
                      </a:r>
                      <a:r>
                        <a:rPr sz="1100" spc="-170" dirty="0">
                          <a:latin typeface="Arial Black"/>
                          <a:cs typeface="Arial Black"/>
                        </a:rPr>
                        <a:t>JENKINS_HOME </a:t>
                      </a:r>
                      <a:r>
                        <a:rPr sz="1100" spc="-105" dirty="0">
                          <a:latin typeface="Arial Black"/>
                          <a:cs typeface="Arial Black"/>
                        </a:rPr>
                        <a:t>to </a:t>
                      </a:r>
                      <a:r>
                        <a:rPr sz="1100" spc="-114" dirty="0">
                          <a:latin typeface="Arial Black"/>
                          <a:cs typeface="Arial Black"/>
                        </a:rPr>
                        <a:t>you’re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the location </a:t>
                      </a:r>
                      <a:r>
                        <a:rPr sz="1100" spc="-114" dirty="0">
                          <a:latin typeface="Arial Black"/>
                          <a:cs typeface="Arial Black"/>
                        </a:rPr>
                        <a:t>you </a:t>
                      </a:r>
                      <a:r>
                        <a:rPr sz="1100" spc="-140" dirty="0">
                          <a:latin typeface="Arial Black"/>
                          <a:cs typeface="Arial Black"/>
                        </a:rPr>
                        <a:t>desire. </a:t>
                      </a:r>
                      <a:r>
                        <a:rPr sz="1100" spc="-180" dirty="0">
                          <a:latin typeface="Arial Black"/>
                          <a:cs typeface="Arial Black"/>
                        </a:rPr>
                        <a:t>As  </a:t>
                      </a:r>
                      <a:r>
                        <a:rPr sz="1100" spc="-145" dirty="0">
                          <a:latin typeface="Arial Black"/>
                          <a:cs typeface="Arial Black"/>
                        </a:rPr>
                        <a:t>an </a:t>
                      </a:r>
                      <a:r>
                        <a:rPr sz="1100" spc="-155" dirty="0">
                          <a:latin typeface="Arial Black"/>
                          <a:cs typeface="Arial Black"/>
                        </a:rPr>
                        <a:t>example </a:t>
                      </a:r>
                      <a:r>
                        <a:rPr sz="1100" spc="-114" dirty="0">
                          <a:latin typeface="Arial Black"/>
                          <a:cs typeface="Arial Black"/>
                        </a:rPr>
                        <a:t>you </a:t>
                      </a:r>
                      <a:r>
                        <a:rPr sz="1100" spc="-175" dirty="0">
                          <a:latin typeface="Arial Black"/>
                          <a:cs typeface="Arial Black"/>
                        </a:rPr>
                        <a:t>can </a:t>
                      </a:r>
                      <a:r>
                        <a:rPr sz="1100" spc="-165" dirty="0">
                          <a:latin typeface="Arial Black"/>
                          <a:cs typeface="Arial Black"/>
                        </a:rPr>
                        <a:t>set </a:t>
                      </a:r>
                      <a:r>
                        <a:rPr sz="1100" spc="-114" dirty="0">
                          <a:latin typeface="Arial Black"/>
                          <a:cs typeface="Arial Black"/>
                        </a:rPr>
                        <a:t>it </a:t>
                      </a:r>
                      <a:r>
                        <a:rPr sz="1100" spc="-105" dirty="0">
                          <a:latin typeface="Arial Black"/>
                          <a:cs typeface="Arial Black"/>
                        </a:rPr>
                        <a:t>to</a:t>
                      </a:r>
                      <a:r>
                        <a:rPr sz="1100" spc="-1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25" dirty="0">
                          <a:latin typeface="Arial Black"/>
                          <a:cs typeface="Arial Black"/>
                        </a:rPr>
                        <a:t>E:\Apps\Jenkins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635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Linux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spc="-130" dirty="0">
                          <a:latin typeface="Arial Black"/>
                          <a:cs typeface="Arial Black"/>
                        </a:rPr>
                        <a:t>export </a:t>
                      </a:r>
                      <a:r>
                        <a:rPr sz="1100" spc="-170" dirty="0">
                          <a:latin typeface="Arial Black"/>
                          <a:cs typeface="Arial Black"/>
                        </a:rPr>
                        <a:t>JENKINS_HOME </a:t>
                      </a:r>
                      <a:r>
                        <a:rPr sz="1100" spc="-105" dirty="0">
                          <a:latin typeface="Arial Black"/>
                          <a:cs typeface="Arial Black"/>
                        </a:rPr>
                        <a:t>=/usr/local/Jenkins </a:t>
                      </a:r>
                      <a:r>
                        <a:rPr sz="1100" spc="-100" dirty="0">
                          <a:latin typeface="Arial Black"/>
                          <a:cs typeface="Arial Black"/>
                        </a:rPr>
                        <a:t>or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the location </a:t>
                      </a:r>
                      <a:r>
                        <a:rPr sz="1100" spc="-114" dirty="0">
                          <a:latin typeface="Arial Black"/>
                          <a:cs typeface="Arial Black"/>
                        </a:rPr>
                        <a:t>you</a:t>
                      </a:r>
                      <a:r>
                        <a:rPr sz="1100" spc="114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40" dirty="0">
                          <a:latin typeface="Arial Black"/>
                          <a:cs typeface="Arial Black"/>
                        </a:rPr>
                        <a:t>desire.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270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902004" y="6251828"/>
            <a:ext cx="5914390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0" dirty="0">
                <a:latin typeface="Arial Black"/>
                <a:cs typeface="Arial Black"/>
              </a:rPr>
              <a:t>Jenkins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left </a:t>
            </a:r>
            <a:r>
              <a:rPr sz="1200" spc="-135" dirty="0">
                <a:latin typeface="Arial Black"/>
                <a:cs typeface="Arial Black"/>
              </a:rPr>
              <a:t>hand </a:t>
            </a:r>
            <a:r>
              <a:rPr sz="1200" spc="-155" dirty="0">
                <a:latin typeface="Arial Black"/>
                <a:cs typeface="Arial Black"/>
              </a:rPr>
              <a:t>side </a:t>
            </a:r>
            <a:r>
              <a:rPr sz="1200" spc="-150" dirty="0">
                <a:latin typeface="Arial Black"/>
                <a:cs typeface="Arial Black"/>
              </a:rPr>
              <a:t>menu. </a:t>
            </a:r>
            <a:r>
              <a:rPr sz="1200" spc="-170" dirty="0">
                <a:latin typeface="Arial Black"/>
                <a:cs typeface="Arial Black"/>
              </a:rPr>
              <a:t>Then </a:t>
            </a:r>
            <a:r>
              <a:rPr sz="1200" spc="-185" dirty="0">
                <a:latin typeface="Arial Black"/>
                <a:cs typeface="Arial Black"/>
              </a:rPr>
              <a:t>click 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20" dirty="0">
                <a:latin typeface="Arial Black"/>
                <a:cs typeface="Arial Black"/>
              </a:rPr>
              <a:t>‘Configure </a:t>
            </a:r>
            <a:r>
              <a:rPr sz="1200" spc="-170" dirty="0">
                <a:latin typeface="Arial Black"/>
                <a:cs typeface="Arial Black"/>
              </a:rPr>
              <a:t>System’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right </a:t>
            </a:r>
            <a:r>
              <a:rPr sz="1200" spc="-135" dirty="0">
                <a:latin typeface="Arial Black"/>
                <a:cs typeface="Arial Black"/>
              </a:rPr>
              <a:t>hand</a:t>
            </a:r>
            <a:r>
              <a:rPr sz="1200" spc="25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side.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Home </a:t>
            </a:r>
            <a:r>
              <a:rPr sz="1200" spc="-140" dirty="0">
                <a:latin typeface="Arial Black"/>
                <a:cs typeface="Arial Black"/>
              </a:rPr>
              <a:t>directory,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0" dirty="0">
                <a:latin typeface="Arial Black"/>
                <a:cs typeface="Arial Black"/>
              </a:rPr>
              <a:t>new </a:t>
            </a:r>
            <a:r>
              <a:rPr sz="1200" spc="-140" dirty="0">
                <a:latin typeface="Arial Black"/>
                <a:cs typeface="Arial Black"/>
              </a:rPr>
              <a:t>directory </a:t>
            </a:r>
            <a:r>
              <a:rPr sz="1200" spc="-180" dirty="0">
                <a:latin typeface="Arial Black"/>
                <a:cs typeface="Arial Black"/>
              </a:rPr>
              <a:t>which has </a:t>
            </a:r>
            <a:r>
              <a:rPr sz="1200" spc="-145" dirty="0">
                <a:latin typeface="Arial Black"/>
                <a:cs typeface="Arial Black"/>
              </a:rPr>
              <a:t>been</a:t>
            </a:r>
            <a:r>
              <a:rPr sz="1200" spc="-35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configured.</a:t>
            </a:r>
            <a:endParaRPr sz="1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712334"/>
            <a:ext cx="5902325" cy="4031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5" dirty="0">
                <a:latin typeface="Arial"/>
                <a:cs typeface="Arial"/>
              </a:rPr>
              <a:t># </a:t>
            </a:r>
            <a:r>
              <a:rPr sz="1800" b="1" spc="40" dirty="0">
                <a:latin typeface="Arial"/>
                <a:cs typeface="Arial"/>
              </a:rPr>
              <a:t>of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executors</a:t>
            </a:r>
            <a:endParaRPr sz="1800">
              <a:latin typeface="Arial"/>
              <a:cs typeface="Arial"/>
            </a:endParaRPr>
          </a:p>
          <a:p>
            <a:pPr marL="12700" marR="91440">
              <a:lnSpc>
                <a:spcPct val="110800"/>
              </a:lnSpc>
              <a:spcBef>
                <a:spcPts val="1430"/>
              </a:spcBef>
            </a:pP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50" dirty="0">
                <a:latin typeface="Arial Black"/>
                <a:cs typeface="Arial Black"/>
              </a:rPr>
              <a:t>refers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total </a:t>
            </a:r>
            <a:r>
              <a:rPr sz="1200" spc="-135" dirty="0">
                <a:latin typeface="Arial Black"/>
                <a:cs typeface="Arial Black"/>
              </a:rPr>
              <a:t>number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50" dirty="0">
                <a:latin typeface="Arial Black"/>
                <a:cs typeface="Arial Black"/>
              </a:rPr>
              <a:t>concurrent </a:t>
            </a:r>
            <a:r>
              <a:rPr sz="1200" spc="-105" dirty="0">
                <a:latin typeface="Arial Black"/>
                <a:cs typeface="Arial Black"/>
              </a:rPr>
              <a:t>job </a:t>
            </a:r>
            <a:r>
              <a:rPr sz="1200" spc="-170" dirty="0">
                <a:latin typeface="Arial Black"/>
                <a:cs typeface="Arial Black"/>
              </a:rPr>
              <a:t>executions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75" dirty="0">
                <a:latin typeface="Arial Black"/>
                <a:cs typeface="Arial Black"/>
              </a:rPr>
              <a:t>take </a:t>
            </a:r>
            <a:r>
              <a:rPr sz="1200" spc="-165" dirty="0">
                <a:latin typeface="Arial Black"/>
                <a:cs typeface="Arial Black"/>
              </a:rPr>
              <a:t>place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machine. </a:t>
            </a: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85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50" dirty="0">
                <a:latin typeface="Arial Black"/>
                <a:cs typeface="Arial Black"/>
              </a:rPr>
              <a:t>changed </a:t>
            </a:r>
            <a:r>
              <a:rPr sz="1200" spc="-160" dirty="0">
                <a:latin typeface="Arial Black"/>
                <a:cs typeface="Arial Black"/>
              </a:rPr>
              <a:t>based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5" dirty="0">
                <a:latin typeface="Arial Black"/>
                <a:cs typeface="Arial Black"/>
              </a:rPr>
              <a:t>requirements. </a:t>
            </a:r>
            <a:r>
              <a:rPr sz="1200" spc="-170" dirty="0">
                <a:latin typeface="Arial Black"/>
                <a:cs typeface="Arial Black"/>
              </a:rPr>
              <a:t>Sometimes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45" dirty="0">
                <a:latin typeface="Arial Black"/>
                <a:cs typeface="Arial Black"/>
              </a:rPr>
              <a:t>recommendation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5" dirty="0">
                <a:latin typeface="Arial Black"/>
                <a:cs typeface="Arial Black"/>
              </a:rPr>
              <a:t>keep </a:t>
            </a:r>
            <a:r>
              <a:rPr sz="1200" spc="-150" dirty="0">
                <a:latin typeface="Arial Black"/>
                <a:cs typeface="Arial Black"/>
              </a:rPr>
              <a:t>this </a:t>
            </a:r>
            <a:r>
              <a:rPr sz="1200" spc="-135" dirty="0">
                <a:latin typeface="Arial Black"/>
                <a:cs typeface="Arial Black"/>
              </a:rPr>
              <a:t>number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0" dirty="0">
                <a:latin typeface="Arial Black"/>
                <a:cs typeface="Arial Black"/>
              </a:rPr>
              <a:t>same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number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90" dirty="0">
                <a:latin typeface="Arial Black"/>
                <a:cs typeface="Arial Black"/>
              </a:rPr>
              <a:t>CPU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75" dirty="0">
                <a:latin typeface="Arial Black"/>
                <a:cs typeface="Arial Black"/>
              </a:rPr>
              <a:t>machines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35" dirty="0">
                <a:latin typeface="Arial Black"/>
                <a:cs typeface="Arial Black"/>
              </a:rPr>
              <a:t>better</a:t>
            </a:r>
            <a:r>
              <a:rPr sz="1200" spc="-19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performance.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latin typeface="Arial"/>
                <a:cs typeface="Arial"/>
              </a:rPr>
              <a:t>Environment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Variables</a:t>
            </a:r>
            <a:endParaRPr sz="1800">
              <a:latin typeface="Arial"/>
              <a:cs typeface="Arial"/>
            </a:endParaRPr>
          </a:p>
          <a:p>
            <a:pPr marL="12700" marR="43180">
              <a:lnSpc>
                <a:spcPct val="110800"/>
              </a:lnSpc>
              <a:spcBef>
                <a:spcPts val="1430"/>
              </a:spcBef>
            </a:pP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65" dirty="0">
                <a:latin typeface="Arial Black"/>
                <a:cs typeface="Arial Black"/>
              </a:rPr>
              <a:t>is </a:t>
            </a:r>
            <a:r>
              <a:rPr sz="1200" spc="-160" dirty="0">
                <a:latin typeface="Arial Black"/>
                <a:cs typeface="Arial Black"/>
              </a:rPr>
              <a:t>used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add </a:t>
            </a:r>
            <a:r>
              <a:rPr sz="1200" spc="-165" dirty="0">
                <a:latin typeface="Arial Black"/>
                <a:cs typeface="Arial Black"/>
              </a:rPr>
              <a:t>custom </a:t>
            </a:r>
            <a:r>
              <a:rPr sz="1200" spc="-140" dirty="0">
                <a:latin typeface="Arial Black"/>
                <a:cs typeface="Arial Black"/>
              </a:rPr>
              <a:t>environment </a:t>
            </a:r>
            <a:r>
              <a:rPr sz="1200" spc="-155" dirty="0">
                <a:latin typeface="Arial Black"/>
                <a:cs typeface="Arial Black"/>
              </a:rPr>
              <a:t>variables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0" dirty="0">
                <a:latin typeface="Arial Black"/>
                <a:cs typeface="Arial Black"/>
              </a:rPr>
              <a:t>apply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all the jobs. </a:t>
            </a:r>
            <a:r>
              <a:rPr sz="1200" spc="-195" dirty="0">
                <a:latin typeface="Arial Black"/>
                <a:cs typeface="Arial Black"/>
              </a:rPr>
              <a:t>These 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35" dirty="0">
                <a:latin typeface="Arial Black"/>
                <a:cs typeface="Arial Black"/>
              </a:rPr>
              <a:t>key-value </a:t>
            </a:r>
            <a:r>
              <a:rPr sz="1200" spc="-150" dirty="0">
                <a:latin typeface="Arial Black"/>
                <a:cs typeface="Arial Black"/>
              </a:rPr>
              <a:t>pairs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200" dirty="0">
                <a:latin typeface="Arial Black"/>
                <a:cs typeface="Arial Black"/>
              </a:rPr>
              <a:t>accessed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0" dirty="0">
                <a:latin typeface="Arial Black"/>
                <a:cs typeface="Arial Black"/>
              </a:rPr>
              <a:t>used </a:t>
            </a:r>
            <a:r>
              <a:rPr sz="1200" spc="-125" dirty="0">
                <a:latin typeface="Arial Black"/>
                <a:cs typeface="Arial Black"/>
              </a:rPr>
              <a:t>in </a:t>
            </a:r>
            <a:r>
              <a:rPr sz="1200" spc="-155" dirty="0">
                <a:latin typeface="Arial Black"/>
                <a:cs typeface="Arial Black"/>
              </a:rPr>
              <a:t>Builds </a:t>
            </a:r>
            <a:r>
              <a:rPr sz="1200" spc="-165" dirty="0">
                <a:latin typeface="Arial Black"/>
                <a:cs typeface="Arial Black"/>
              </a:rPr>
              <a:t>wherever</a:t>
            </a:r>
            <a:r>
              <a:rPr sz="1200" spc="-105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required.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-70" dirty="0">
                <a:latin typeface="Arial"/>
                <a:cs typeface="Arial"/>
              </a:rPr>
              <a:t>Jenkins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110" dirty="0">
                <a:latin typeface="Arial"/>
                <a:cs typeface="Arial"/>
              </a:rPr>
              <a:t>URL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30"/>
              </a:spcBef>
            </a:pPr>
            <a:r>
              <a:rPr sz="1200" spc="-204" dirty="0">
                <a:latin typeface="Arial Black"/>
                <a:cs typeface="Arial Black"/>
              </a:rPr>
              <a:t>By </a:t>
            </a:r>
            <a:r>
              <a:rPr sz="1200" spc="-130" dirty="0">
                <a:latin typeface="Arial Black"/>
                <a:cs typeface="Arial Black"/>
              </a:rPr>
              <a:t>default,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215" dirty="0">
                <a:latin typeface="Arial Black"/>
                <a:cs typeface="Arial Black"/>
              </a:rPr>
              <a:t>URL </a:t>
            </a:r>
            <a:r>
              <a:rPr sz="1200" spc="-135" dirty="0">
                <a:latin typeface="Arial Black"/>
                <a:cs typeface="Arial Black"/>
              </a:rPr>
              <a:t>points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5" dirty="0">
                <a:latin typeface="Arial Black"/>
                <a:cs typeface="Arial Black"/>
              </a:rPr>
              <a:t>localhost. </a:t>
            </a: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35" dirty="0">
                <a:latin typeface="Arial Black"/>
                <a:cs typeface="Arial Black"/>
              </a:rPr>
              <a:t>domain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50" dirty="0">
                <a:latin typeface="Arial Black"/>
                <a:cs typeface="Arial Black"/>
              </a:rPr>
              <a:t>setup </a:t>
            </a:r>
            <a:r>
              <a:rPr sz="1200" spc="-105" dirty="0">
                <a:latin typeface="Arial Black"/>
                <a:cs typeface="Arial Black"/>
              </a:rPr>
              <a:t>for 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65" dirty="0">
                <a:latin typeface="Arial Black"/>
                <a:cs typeface="Arial Black"/>
              </a:rPr>
              <a:t>machine, </a:t>
            </a:r>
            <a:r>
              <a:rPr sz="1200" spc="-180" dirty="0">
                <a:latin typeface="Arial Black"/>
                <a:cs typeface="Arial Black"/>
              </a:rPr>
              <a:t>set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10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domain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75" dirty="0">
                <a:latin typeface="Arial Black"/>
                <a:cs typeface="Arial Black"/>
              </a:rPr>
              <a:t>else </a:t>
            </a:r>
            <a:r>
              <a:rPr sz="1200" spc="-150" dirty="0">
                <a:latin typeface="Arial Black"/>
                <a:cs typeface="Arial Black"/>
              </a:rPr>
              <a:t>overwrite </a:t>
            </a:r>
            <a:r>
              <a:rPr sz="1200" spc="-155" dirty="0">
                <a:latin typeface="Arial Black"/>
                <a:cs typeface="Arial Black"/>
              </a:rPr>
              <a:t>localhost </a:t>
            </a:r>
            <a:r>
              <a:rPr sz="1200" spc="-160" dirty="0">
                <a:latin typeface="Arial Black"/>
                <a:cs typeface="Arial Black"/>
              </a:rPr>
              <a:t>with </a:t>
            </a:r>
            <a:r>
              <a:rPr sz="1200" spc="-175" dirty="0">
                <a:latin typeface="Arial Black"/>
                <a:cs typeface="Arial Black"/>
              </a:rPr>
              <a:t>IP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65" dirty="0">
                <a:latin typeface="Arial Black"/>
                <a:cs typeface="Arial Black"/>
              </a:rPr>
              <a:t>machine.  </a:t>
            </a: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30" dirty="0">
                <a:latin typeface="Arial Black"/>
                <a:cs typeface="Arial Black"/>
              </a:rPr>
              <a:t>help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setting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85" dirty="0">
                <a:latin typeface="Arial Black"/>
                <a:cs typeface="Arial Black"/>
              </a:rPr>
              <a:t>slaves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0" dirty="0">
                <a:latin typeface="Arial Black"/>
                <a:cs typeface="Arial Black"/>
              </a:rPr>
              <a:t>while </a:t>
            </a:r>
            <a:r>
              <a:rPr sz="1200" spc="-135" dirty="0">
                <a:latin typeface="Arial Black"/>
                <a:cs typeface="Arial Black"/>
              </a:rPr>
              <a:t>sending </a:t>
            </a:r>
            <a:r>
              <a:rPr sz="1200" spc="-114" dirty="0">
                <a:latin typeface="Arial Black"/>
                <a:cs typeface="Arial Black"/>
              </a:rPr>
              <a:t>out </a:t>
            </a:r>
            <a:r>
              <a:rPr sz="1200" spc="-160" dirty="0">
                <a:latin typeface="Arial Black"/>
                <a:cs typeface="Arial Black"/>
              </a:rPr>
              <a:t>links </a:t>
            </a:r>
            <a:r>
              <a:rPr sz="1200" spc="-140" dirty="0">
                <a:latin typeface="Arial Black"/>
                <a:cs typeface="Arial Black"/>
              </a:rPr>
              <a:t>using the </a:t>
            </a:r>
            <a:r>
              <a:rPr sz="1200" spc="-155" dirty="0">
                <a:latin typeface="Arial Black"/>
                <a:cs typeface="Arial Black"/>
              </a:rPr>
              <a:t>email </a:t>
            </a:r>
            <a:r>
              <a:rPr sz="1200" spc="-204" dirty="0">
                <a:latin typeface="Arial Black"/>
                <a:cs typeface="Arial Black"/>
              </a:rPr>
              <a:t>as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 </a:t>
            </a:r>
            <a:r>
              <a:rPr sz="1200" spc="-145" dirty="0">
                <a:latin typeface="Arial Black"/>
                <a:cs typeface="Arial Black"/>
              </a:rPr>
              <a:t>directly </a:t>
            </a:r>
            <a:r>
              <a:rPr sz="1200" spc="-220" dirty="0">
                <a:latin typeface="Arial Black"/>
                <a:cs typeface="Arial Black"/>
              </a:rPr>
              <a:t>access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0" dirty="0">
                <a:latin typeface="Arial Black"/>
                <a:cs typeface="Arial Black"/>
              </a:rPr>
              <a:t>Jenkins </a:t>
            </a:r>
            <a:r>
              <a:rPr sz="1200" spc="-215" dirty="0">
                <a:latin typeface="Arial Black"/>
                <a:cs typeface="Arial Black"/>
              </a:rPr>
              <a:t>URL </a:t>
            </a:r>
            <a:r>
              <a:rPr sz="1200" spc="-140" dirty="0">
                <a:latin typeface="Arial Black"/>
                <a:cs typeface="Arial Black"/>
              </a:rPr>
              <a:t>using the environment </a:t>
            </a:r>
            <a:r>
              <a:rPr sz="1200" spc="-145" dirty="0">
                <a:latin typeface="Arial Black"/>
                <a:cs typeface="Arial Black"/>
              </a:rPr>
              <a:t>variable </a:t>
            </a:r>
            <a:r>
              <a:rPr sz="1200" spc="-210" dirty="0">
                <a:latin typeface="Arial Black"/>
                <a:cs typeface="Arial Black"/>
              </a:rPr>
              <a:t>JENKINS_URL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90" dirty="0">
                <a:latin typeface="Arial Black"/>
                <a:cs typeface="Arial Black"/>
              </a:rPr>
              <a:t>can 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200" dirty="0">
                <a:latin typeface="Arial Black"/>
                <a:cs typeface="Arial Black"/>
              </a:rPr>
              <a:t>accessed </a:t>
            </a:r>
            <a:r>
              <a:rPr sz="1200" spc="-210" dirty="0">
                <a:latin typeface="Arial Black"/>
                <a:cs typeface="Arial Black"/>
              </a:rPr>
              <a:t>as</a:t>
            </a:r>
            <a:r>
              <a:rPr sz="1200" spc="-95" dirty="0">
                <a:latin typeface="Arial Black"/>
                <a:cs typeface="Arial Black"/>
              </a:rPr>
              <a:t> </a:t>
            </a:r>
            <a:r>
              <a:rPr sz="1200" spc="-190" dirty="0">
                <a:latin typeface="Arial Black"/>
                <a:cs typeface="Arial Black"/>
              </a:rPr>
              <a:t>${JENKINS_URL}.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914400"/>
            <a:ext cx="5429250" cy="3590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918718"/>
            <a:ext cx="5623560" cy="1089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b="1" spc="-45" dirty="0">
                <a:latin typeface="Arial"/>
                <a:cs typeface="Arial"/>
              </a:rPr>
              <a:t>Email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Notification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10800"/>
              </a:lnSpc>
              <a:spcBef>
                <a:spcPts val="1425"/>
              </a:spcBef>
            </a:pP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email </a:t>
            </a:r>
            <a:r>
              <a:rPr sz="1200" spc="-130" dirty="0">
                <a:latin typeface="Arial Black"/>
                <a:cs typeface="Arial Black"/>
              </a:rPr>
              <a:t>Notification </a:t>
            </a:r>
            <a:r>
              <a:rPr sz="1200" spc="-165" dirty="0">
                <a:latin typeface="Arial Black"/>
                <a:cs typeface="Arial Black"/>
              </a:rPr>
              <a:t>area,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0" dirty="0">
                <a:latin typeface="Arial Black"/>
                <a:cs typeface="Arial Black"/>
              </a:rPr>
              <a:t>configure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5" dirty="0">
                <a:latin typeface="Arial Black"/>
                <a:cs typeface="Arial Black"/>
              </a:rPr>
              <a:t>SMTP </a:t>
            </a:r>
            <a:r>
              <a:rPr sz="1200" spc="-150" dirty="0">
                <a:latin typeface="Arial Black"/>
                <a:cs typeface="Arial Black"/>
              </a:rPr>
              <a:t>settings </a:t>
            </a:r>
            <a:r>
              <a:rPr sz="1200" spc="-100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sending </a:t>
            </a:r>
            <a:r>
              <a:rPr sz="1200" spc="-114" dirty="0">
                <a:latin typeface="Arial Black"/>
                <a:cs typeface="Arial Black"/>
              </a:rPr>
              <a:t>out  </a:t>
            </a:r>
            <a:r>
              <a:rPr sz="1200" spc="-165" dirty="0">
                <a:latin typeface="Arial Black"/>
                <a:cs typeface="Arial Black"/>
              </a:rPr>
              <a:t>emails. </a:t>
            </a: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30" dirty="0">
                <a:latin typeface="Arial Black"/>
                <a:cs typeface="Arial Black"/>
              </a:rPr>
              <a:t>required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5" dirty="0">
                <a:latin typeface="Arial Black"/>
                <a:cs typeface="Arial Black"/>
              </a:rPr>
              <a:t>connect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5" dirty="0">
                <a:latin typeface="Arial Black"/>
                <a:cs typeface="Arial Black"/>
              </a:rPr>
              <a:t>SMTP </a:t>
            </a:r>
            <a:r>
              <a:rPr sz="1200" spc="-150" dirty="0">
                <a:latin typeface="Arial Black"/>
                <a:cs typeface="Arial Black"/>
              </a:rPr>
              <a:t>mail </a:t>
            </a:r>
            <a:r>
              <a:rPr sz="1200" spc="-165" dirty="0">
                <a:latin typeface="Arial Black"/>
                <a:cs typeface="Arial Black"/>
              </a:rPr>
              <a:t>server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0" dirty="0">
                <a:latin typeface="Arial Black"/>
                <a:cs typeface="Arial Black"/>
              </a:rPr>
              <a:t>send </a:t>
            </a:r>
            <a:r>
              <a:rPr sz="1200" spc="-114" dirty="0">
                <a:latin typeface="Arial Black"/>
                <a:cs typeface="Arial Black"/>
              </a:rPr>
              <a:t>out  </a:t>
            </a:r>
            <a:r>
              <a:rPr sz="1200" spc="-170" dirty="0">
                <a:latin typeface="Arial Black"/>
                <a:cs typeface="Arial Black"/>
              </a:rPr>
              <a:t>emails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recipient</a:t>
            </a:r>
            <a:r>
              <a:rPr sz="1200" spc="-10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list.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704" y="2182622"/>
            <a:ext cx="2986405" cy="37211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-</a:t>
            </a:r>
            <a:r>
              <a:rPr sz="2200" b="1" spc="2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25" dirty="0">
                <a:solidFill>
                  <a:srgbClr val="2E5395"/>
                </a:solidFill>
                <a:latin typeface="Arial"/>
                <a:cs typeface="Arial"/>
              </a:rPr>
              <a:t>Management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758185"/>
            <a:ext cx="5843905" cy="79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60" dirty="0">
                <a:latin typeface="Arial Black"/>
                <a:cs typeface="Arial Black"/>
              </a:rPr>
              <a:t>manage </a:t>
            </a:r>
            <a:r>
              <a:rPr sz="1200" spc="-190" dirty="0">
                <a:latin typeface="Arial Black"/>
                <a:cs typeface="Arial Black"/>
              </a:rPr>
              <a:t>Jenkins, </a:t>
            </a:r>
            <a:r>
              <a:rPr sz="1200" spc="-18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‘Manage </a:t>
            </a:r>
            <a:r>
              <a:rPr sz="1200" spc="-180" dirty="0">
                <a:latin typeface="Arial Black"/>
                <a:cs typeface="Arial Black"/>
              </a:rPr>
              <a:t>Jenkins’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left </a:t>
            </a:r>
            <a:r>
              <a:rPr sz="1200" spc="-135" dirty="0">
                <a:latin typeface="Arial Black"/>
                <a:cs typeface="Arial Black"/>
              </a:rPr>
              <a:t>hand </a:t>
            </a:r>
            <a:r>
              <a:rPr sz="1200" spc="-150" dirty="0">
                <a:latin typeface="Arial Black"/>
                <a:cs typeface="Arial Black"/>
              </a:rPr>
              <a:t>menu</a:t>
            </a:r>
            <a:r>
              <a:rPr sz="1200" spc="-20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side.</a:t>
            </a:r>
            <a:endParaRPr sz="1200">
              <a:latin typeface="Arial Black"/>
              <a:cs typeface="Arial Black"/>
            </a:endParaRPr>
          </a:p>
          <a:p>
            <a:pPr marL="12700" marR="154305">
              <a:lnSpc>
                <a:spcPct val="110800"/>
              </a:lnSpc>
              <a:spcBef>
                <a:spcPts val="1405"/>
              </a:spcBef>
            </a:pPr>
            <a:r>
              <a:rPr sz="1200" spc="-170" dirty="0">
                <a:latin typeface="Arial Black"/>
                <a:cs typeface="Arial Black"/>
              </a:rPr>
              <a:t>So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get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various </a:t>
            </a:r>
            <a:r>
              <a:rPr sz="1200" spc="-130" dirty="0">
                <a:latin typeface="Arial Black"/>
                <a:cs typeface="Arial Black"/>
              </a:rPr>
              <a:t>configuration options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25" dirty="0">
                <a:latin typeface="Arial Black"/>
                <a:cs typeface="Arial Black"/>
              </a:rPr>
              <a:t>by </a:t>
            </a:r>
            <a:r>
              <a:rPr sz="1200" spc="-160" dirty="0">
                <a:latin typeface="Arial Black"/>
                <a:cs typeface="Arial Black"/>
              </a:rPr>
              <a:t>clicking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‘Manage  </a:t>
            </a:r>
            <a:r>
              <a:rPr sz="1200" spc="-180" dirty="0">
                <a:latin typeface="Arial Black"/>
                <a:cs typeface="Arial Black"/>
              </a:rPr>
              <a:t>Jenkins’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5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left </a:t>
            </a:r>
            <a:r>
              <a:rPr sz="1200" spc="-135" dirty="0">
                <a:latin typeface="Arial Black"/>
                <a:cs typeface="Arial Black"/>
              </a:rPr>
              <a:t>hand </a:t>
            </a:r>
            <a:r>
              <a:rPr sz="1200" spc="-150" dirty="0">
                <a:latin typeface="Arial Black"/>
                <a:cs typeface="Arial Black"/>
              </a:rPr>
              <a:t>menu</a:t>
            </a:r>
            <a:r>
              <a:rPr sz="1200" spc="6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side.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478904"/>
            <a:ext cx="36925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40" dirty="0">
                <a:latin typeface="Arial Black"/>
                <a:cs typeface="Arial Black"/>
              </a:rPr>
              <a:t>then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5" dirty="0">
                <a:latin typeface="Arial Black"/>
                <a:cs typeface="Arial Black"/>
              </a:rPr>
              <a:t>presented </a:t>
            </a:r>
            <a:r>
              <a:rPr sz="1200" spc="-160" dirty="0">
                <a:latin typeface="Arial Black"/>
                <a:cs typeface="Arial Black"/>
              </a:rPr>
              <a:t>with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80" dirty="0">
                <a:latin typeface="Arial Black"/>
                <a:cs typeface="Arial Black"/>
              </a:rPr>
              <a:t>screen</a:t>
            </a:r>
            <a:r>
              <a:rPr sz="1200" spc="5" dirty="0">
                <a:latin typeface="Arial Black"/>
                <a:cs typeface="Arial Black"/>
              </a:rPr>
              <a:t> </a:t>
            </a:r>
            <a:r>
              <a:rPr sz="1200" spc="25" dirty="0">
                <a:latin typeface="Arial Black"/>
                <a:cs typeface="Arial Black"/>
              </a:rPr>
              <a:t>−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" y="3724655"/>
            <a:ext cx="5419090" cy="25619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5639180"/>
            <a:ext cx="5960745" cy="335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Arial Black"/>
                <a:cs typeface="Arial Black"/>
              </a:rPr>
              <a:t>Some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management </a:t>
            </a:r>
            <a:r>
              <a:rPr sz="1200" spc="-125" dirty="0">
                <a:latin typeface="Arial Black"/>
                <a:cs typeface="Arial Black"/>
              </a:rPr>
              <a:t>options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45" dirty="0">
                <a:latin typeface="Arial Black"/>
                <a:cs typeface="Arial Black"/>
              </a:rPr>
              <a:t>follows</a:t>
            </a:r>
            <a:r>
              <a:rPr sz="1200" spc="5" dirty="0">
                <a:latin typeface="Arial Black"/>
                <a:cs typeface="Arial Black"/>
              </a:rPr>
              <a:t> </a:t>
            </a:r>
            <a:r>
              <a:rPr sz="1200" spc="25" dirty="0">
                <a:latin typeface="Arial Black"/>
                <a:cs typeface="Arial Black"/>
              </a:rPr>
              <a:t>−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Configure </a:t>
            </a:r>
            <a:r>
              <a:rPr sz="1800" b="1" spc="-60" dirty="0"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30"/>
              </a:spcBef>
            </a:pP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65" dirty="0">
                <a:latin typeface="Arial Black"/>
                <a:cs typeface="Arial Black"/>
              </a:rPr>
              <a:t>is </a:t>
            </a:r>
            <a:r>
              <a:rPr sz="1200" spc="-175" dirty="0">
                <a:latin typeface="Arial Black"/>
                <a:cs typeface="Arial Black"/>
              </a:rPr>
              <a:t>where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0" dirty="0">
                <a:latin typeface="Arial Black"/>
                <a:cs typeface="Arial Black"/>
              </a:rPr>
              <a:t>manage </a:t>
            </a:r>
            <a:r>
              <a:rPr sz="1200" spc="-155" dirty="0">
                <a:latin typeface="Arial Black"/>
                <a:cs typeface="Arial Black"/>
              </a:rPr>
              <a:t>paths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various </a:t>
            </a:r>
            <a:r>
              <a:rPr sz="1200" spc="-135" dirty="0">
                <a:latin typeface="Arial Black"/>
                <a:cs typeface="Arial Black"/>
              </a:rPr>
              <a:t>tools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80" dirty="0">
                <a:latin typeface="Arial Black"/>
                <a:cs typeface="Arial Black"/>
              </a:rPr>
              <a:t>use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30" dirty="0">
                <a:latin typeface="Arial Black"/>
                <a:cs typeface="Arial Black"/>
              </a:rPr>
              <a:t>builds, </a:t>
            </a:r>
            <a:r>
              <a:rPr sz="1200" spc="-185" dirty="0">
                <a:latin typeface="Arial Black"/>
                <a:cs typeface="Arial Black"/>
              </a:rPr>
              <a:t>such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229" dirty="0">
                <a:latin typeface="Arial Black"/>
                <a:cs typeface="Arial Black"/>
              </a:rPr>
              <a:t>JDKs,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versions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35" dirty="0">
                <a:latin typeface="Arial Black"/>
                <a:cs typeface="Arial Black"/>
              </a:rPr>
              <a:t>Ant and </a:t>
            </a:r>
            <a:r>
              <a:rPr sz="1200" spc="-140" dirty="0">
                <a:latin typeface="Arial Black"/>
                <a:cs typeface="Arial Black"/>
              </a:rPr>
              <a:t>Maven,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70" dirty="0">
                <a:latin typeface="Arial Black"/>
                <a:cs typeface="Arial Black"/>
              </a:rPr>
              <a:t>well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65" dirty="0">
                <a:latin typeface="Arial Black"/>
                <a:cs typeface="Arial Black"/>
              </a:rPr>
              <a:t>security </a:t>
            </a:r>
            <a:r>
              <a:rPr sz="1200" spc="-130" dirty="0">
                <a:latin typeface="Arial Black"/>
                <a:cs typeface="Arial Black"/>
              </a:rPr>
              <a:t>options, </a:t>
            </a:r>
            <a:r>
              <a:rPr sz="1200" spc="-150" dirty="0">
                <a:latin typeface="Arial Black"/>
                <a:cs typeface="Arial Black"/>
              </a:rPr>
              <a:t>email </a:t>
            </a:r>
            <a:r>
              <a:rPr sz="1200" spc="-170" dirty="0">
                <a:latin typeface="Arial Black"/>
                <a:cs typeface="Arial Black"/>
              </a:rPr>
              <a:t>servers,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30" dirty="0">
                <a:latin typeface="Arial Black"/>
                <a:cs typeface="Arial Black"/>
              </a:rPr>
              <a:t>other  </a:t>
            </a:r>
            <a:r>
              <a:rPr sz="1200" spc="-155" dirty="0">
                <a:latin typeface="Arial Black"/>
                <a:cs typeface="Arial Black"/>
              </a:rPr>
              <a:t>system-wide </a:t>
            </a:r>
            <a:r>
              <a:rPr sz="1200" spc="-130" dirty="0">
                <a:latin typeface="Arial Black"/>
                <a:cs typeface="Arial Black"/>
              </a:rPr>
              <a:t>configuration </a:t>
            </a:r>
            <a:r>
              <a:rPr sz="1200" spc="-150" dirty="0">
                <a:latin typeface="Arial Black"/>
                <a:cs typeface="Arial Black"/>
              </a:rPr>
              <a:t>details. </a:t>
            </a:r>
            <a:r>
              <a:rPr sz="1200" spc="-130" dirty="0">
                <a:latin typeface="Arial Black"/>
                <a:cs typeface="Arial Black"/>
              </a:rPr>
              <a:t>When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45" dirty="0">
                <a:latin typeface="Arial Black"/>
                <a:cs typeface="Arial Black"/>
              </a:rPr>
              <a:t>installed.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30" dirty="0">
                <a:latin typeface="Arial Black"/>
                <a:cs typeface="Arial Black"/>
              </a:rPr>
              <a:t>add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30" dirty="0">
                <a:latin typeface="Arial Black"/>
                <a:cs typeface="Arial Black"/>
              </a:rPr>
              <a:t>required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configuration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fields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dynamically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after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plugins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are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installed.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-30" dirty="0">
                <a:latin typeface="Arial"/>
                <a:cs typeface="Arial"/>
              </a:rPr>
              <a:t>Reload </a:t>
            </a:r>
            <a:r>
              <a:rPr sz="1800" b="1" spc="-5" dirty="0">
                <a:latin typeface="Arial"/>
                <a:cs typeface="Arial"/>
              </a:rPr>
              <a:t>Configuration </a:t>
            </a:r>
            <a:r>
              <a:rPr sz="1800" b="1" spc="35" dirty="0">
                <a:latin typeface="Arial"/>
                <a:cs typeface="Arial"/>
              </a:rPr>
              <a:t>from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Disk</a:t>
            </a:r>
            <a:endParaRPr sz="1800">
              <a:latin typeface="Arial"/>
              <a:cs typeface="Arial"/>
            </a:endParaRPr>
          </a:p>
          <a:p>
            <a:pPr marL="12700" marR="11430">
              <a:lnSpc>
                <a:spcPct val="110800"/>
              </a:lnSpc>
              <a:spcBef>
                <a:spcPts val="1425"/>
              </a:spcBef>
            </a:pP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stores </a:t>
            </a:r>
            <a:r>
              <a:rPr sz="1200" spc="-140" dirty="0">
                <a:latin typeface="Arial Black"/>
                <a:cs typeface="Arial Black"/>
              </a:rPr>
              <a:t>all </a:t>
            </a:r>
            <a:r>
              <a:rPr sz="1200" spc="-160" dirty="0">
                <a:latin typeface="Arial Black"/>
                <a:cs typeface="Arial Black"/>
              </a:rPr>
              <a:t>its </a:t>
            </a:r>
            <a:r>
              <a:rPr sz="1200" spc="-180" dirty="0">
                <a:latin typeface="Arial Black"/>
                <a:cs typeface="Arial Black"/>
              </a:rPr>
              <a:t>system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05" dirty="0">
                <a:latin typeface="Arial Black"/>
                <a:cs typeface="Arial Black"/>
              </a:rPr>
              <a:t>job </a:t>
            </a:r>
            <a:r>
              <a:rPr sz="1200" spc="-130" dirty="0">
                <a:latin typeface="Arial Black"/>
                <a:cs typeface="Arial Black"/>
              </a:rPr>
              <a:t>configuration </a:t>
            </a:r>
            <a:r>
              <a:rPr sz="1200" spc="-150" dirty="0">
                <a:latin typeface="Arial Black"/>
                <a:cs typeface="Arial Black"/>
              </a:rPr>
              <a:t>details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70" dirty="0">
                <a:latin typeface="Arial Black"/>
                <a:cs typeface="Arial Black"/>
              </a:rPr>
              <a:t>XML </a:t>
            </a:r>
            <a:r>
              <a:rPr sz="1200" spc="-145" dirty="0">
                <a:latin typeface="Arial Black"/>
                <a:cs typeface="Arial Black"/>
              </a:rPr>
              <a:t>files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75" dirty="0">
                <a:latin typeface="Arial Black"/>
                <a:cs typeface="Arial Black"/>
              </a:rPr>
              <a:t>is  </a:t>
            </a:r>
            <a:r>
              <a:rPr sz="1200" spc="-140" dirty="0">
                <a:latin typeface="Arial Black"/>
                <a:cs typeface="Arial Black"/>
              </a:rPr>
              <a:t>stored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5" dirty="0">
                <a:latin typeface="Arial Black"/>
                <a:cs typeface="Arial Black"/>
              </a:rPr>
              <a:t>home </a:t>
            </a:r>
            <a:r>
              <a:rPr sz="1200" spc="-140" dirty="0">
                <a:latin typeface="Arial Black"/>
                <a:cs typeface="Arial Black"/>
              </a:rPr>
              <a:t>directory. </a:t>
            </a:r>
            <a:r>
              <a:rPr sz="1200" spc="-155" dirty="0">
                <a:latin typeface="Arial Black"/>
                <a:cs typeface="Arial Black"/>
              </a:rPr>
              <a:t>Here also </a:t>
            </a:r>
            <a:r>
              <a:rPr sz="1200" spc="-140" dirty="0">
                <a:latin typeface="Arial Black"/>
                <a:cs typeface="Arial Black"/>
              </a:rPr>
              <a:t>all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35" dirty="0">
                <a:latin typeface="Arial Black"/>
                <a:cs typeface="Arial Black"/>
              </a:rPr>
              <a:t>history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stored. </a:t>
            </a: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30" dirty="0">
                <a:latin typeface="Arial Black"/>
                <a:cs typeface="Arial Black"/>
              </a:rPr>
              <a:t>migrating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35" dirty="0">
                <a:latin typeface="Arial Black"/>
                <a:cs typeface="Arial Black"/>
              </a:rPr>
              <a:t>jobs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instance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another, </a:t>
            </a:r>
            <a:r>
              <a:rPr sz="1200" spc="-114" dirty="0">
                <a:latin typeface="Arial Black"/>
                <a:cs typeface="Arial Black"/>
              </a:rPr>
              <a:t>or </a:t>
            </a:r>
            <a:r>
              <a:rPr sz="1200" spc="-145" dirty="0">
                <a:latin typeface="Arial Black"/>
                <a:cs typeface="Arial Black"/>
              </a:rPr>
              <a:t>archiving </a:t>
            </a:r>
            <a:r>
              <a:rPr sz="1200" spc="-100" dirty="0">
                <a:latin typeface="Arial Black"/>
                <a:cs typeface="Arial Black"/>
              </a:rPr>
              <a:t>old </a:t>
            </a:r>
            <a:r>
              <a:rPr sz="1200" spc="-110" dirty="0">
                <a:latin typeface="Arial Black"/>
                <a:cs typeface="Arial Black"/>
              </a:rPr>
              <a:t>build  </a:t>
            </a:r>
            <a:r>
              <a:rPr sz="1200" spc="-140" dirty="0">
                <a:latin typeface="Arial Black"/>
                <a:cs typeface="Arial Black"/>
              </a:rPr>
              <a:t>jobs,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45" dirty="0">
                <a:latin typeface="Arial Black"/>
                <a:cs typeface="Arial Black"/>
              </a:rPr>
              <a:t>need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5" dirty="0">
                <a:latin typeface="Arial Black"/>
                <a:cs typeface="Arial Black"/>
              </a:rPr>
              <a:t>add </a:t>
            </a:r>
            <a:r>
              <a:rPr sz="1200" spc="-110" dirty="0">
                <a:latin typeface="Arial Black"/>
                <a:cs typeface="Arial Black"/>
              </a:rPr>
              <a:t>or </a:t>
            </a:r>
            <a:r>
              <a:rPr sz="1200" spc="-150" dirty="0">
                <a:latin typeface="Arial Black"/>
                <a:cs typeface="Arial Black"/>
              </a:rPr>
              <a:t>remove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corresponding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05" dirty="0">
                <a:latin typeface="Arial Black"/>
                <a:cs typeface="Arial Black"/>
              </a:rPr>
              <a:t>job </a:t>
            </a:r>
            <a:r>
              <a:rPr sz="1200" spc="-150" dirty="0">
                <a:latin typeface="Arial Black"/>
                <a:cs typeface="Arial Black"/>
              </a:rPr>
              <a:t>directories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85" dirty="0">
                <a:latin typeface="Arial Black"/>
                <a:cs typeface="Arial Black"/>
              </a:rPr>
              <a:t>Jenkins’s 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40" dirty="0">
                <a:latin typeface="Arial Black"/>
                <a:cs typeface="Arial Black"/>
              </a:rPr>
              <a:t>directory. </a:t>
            </a: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00" dirty="0">
                <a:latin typeface="Arial Black"/>
                <a:cs typeface="Arial Black"/>
              </a:rPr>
              <a:t>don’t </a:t>
            </a:r>
            <a:r>
              <a:rPr sz="1200" spc="-145" dirty="0">
                <a:latin typeface="Arial Black"/>
                <a:cs typeface="Arial Black"/>
              </a:rPr>
              <a:t>need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75" dirty="0">
                <a:latin typeface="Arial Black"/>
                <a:cs typeface="Arial Black"/>
              </a:rPr>
              <a:t>take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20" dirty="0">
                <a:latin typeface="Arial Black"/>
                <a:cs typeface="Arial Black"/>
              </a:rPr>
              <a:t>offline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00" dirty="0">
                <a:latin typeface="Arial Black"/>
                <a:cs typeface="Arial Black"/>
              </a:rPr>
              <a:t>do </a:t>
            </a:r>
            <a:r>
              <a:rPr sz="1200" spc="-120" dirty="0">
                <a:latin typeface="Arial Black"/>
                <a:cs typeface="Arial Black"/>
              </a:rPr>
              <a:t>this—you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50" dirty="0">
                <a:latin typeface="Arial Black"/>
                <a:cs typeface="Arial Black"/>
              </a:rPr>
              <a:t>simply</a:t>
            </a:r>
            <a:r>
              <a:rPr sz="1200" spc="-45" dirty="0">
                <a:latin typeface="Arial Black"/>
                <a:cs typeface="Arial Black"/>
              </a:rPr>
              <a:t> </a:t>
            </a:r>
            <a:r>
              <a:rPr sz="1200" spc="-175" dirty="0">
                <a:latin typeface="Arial Black"/>
                <a:cs typeface="Arial Black"/>
              </a:rPr>
              <a:t>use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914400"/>
            <a:ext cx="5419725" cy="4524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2809"/>
            <a:ext cx="5906770" cy="190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020">
              <a:lnSpc>
                <a:spcPct val="110800"/>
              </a:lnSpc>
              <a:spcBef>
                <a:spcPts val="100"/>
              </a:spcBef>
            </a:pP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“Reload </a:t>
            </a:r>
            <a:r>
              <a:rPr sz="1200" spc="-125" dirty="0">
                <a:latin typeface="Arial Black"/>
                <a:cs typeface="Arial Black"/>
              </a:rPr>
              <a:t>Configuration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65" dirty="0">
                <a:latin typeface="Arial Black"/>
                <a:cs typeface="Arial Black"/>
              </a:rPr>
              <a:t>Disk”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reload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80" dirty="0">
                <a:latin typeface="Arial Black"/>
                <a:cs typeface="Arial Black"/>
              </a:rPr>
              <a:t>system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05" dirty="0">
                <a:latin typeface="Arial Black"/>
                <a:cs typeface="Arial Black"/>
              </a:rPr>
              <a:t>job  </a:t>
            </a:r>
            <a:r>
              <a:rPr sz="1200" spc="-135" dirty="0">
                <a:latin typeface="Arial Black"/>
                <a:cs typeface="Arial Black"/>
              </a:rPr>
              <a:t>configurations</a:t>
            </a:r>
            <a:r>
              <a:rPr sz="1200" spc="-9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directly.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20" dirty="0">
                <a:latin typeface="Arial"/>
                <a:cs typeface="Arial"/>
              </a:rPr>
              <a:t>Manage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Plugin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30"/>
              </a:spcBef>
            </a:pPr>
            <a:r>
              <a:rPr sz="1200" spc="-155" dirty="0">
                <a:latin typeface="Arial Black"/>
                <a:cs typeface="Arial Black"/>
              </a:rPr>
              <a:t>Here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50" dirty="0">
                <a:latin typeface="Arial Black"/>
                <a:cs typeface="Arial Black"/>
              </a:rPr>
              <a:t>install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5" dirty="0">
                <a:latin typeface="Arial Black"/>
                <a:cs typeface="Arial Black"/>
              </a:rPr>
              <a:t>wide </a:t>
            </a:r>
            <a:r>
              <a:rPr sz="1200" spc="-150" dirty="0">
                <a:latin typeface="Arial Black"/>
                <a:cs typeface="Arial Black"/>
              </a:rPr>
              <a:t>variety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05" dirty="0">
                <a:latin typeface="Arial Black"/>
                <a:cs typeface="Arial Black"/>
              </a:rPr>
              <a:t>third-party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14" dirty="0">
                <a:latin typeface="Arial Black"/>
                <a:cs typeface="Arial Black"/>
              </a:rPr>
              <a:t>right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25" dirty="0">
                <a:latin typeface="Arial Black"/>
                <a:cs typeface="Arial Black"/>
              </a:rPr>
              <a:t>different </a:t>
            </a:r>
            <a:r>
              <a:rPr sz="1200" spc="-170" dirty="0">
                <a:latin typeface="Arial Black"/>
                <a:cs typeface="Arial Black"/>
              </a:rPr>
              <a:t>Source  </a:t>
            </a:r>
            <a:r>
              <a:rPr sz="1200" spc="-155" dirty="0">
                <a:latin typeface="Arial Black"/>
                <a:cs typeface="Arial Black"/>
              </a:rPr>
              <a:t>code management </a:t>
            </a:r>
            <a:r>
              <a:rPr sz="1200" spc="-135" dirty="0">
                <a:latin typeface="Arial Black"/>
                <a:cs typeface="Arial Black"/>
              </a:rPr>
              <a:t>tools </a:t>
            </a:r>
            <a:r>
              <a:rPr sz="1200" spc="-185" dirty="0">
                <a:latin typeface="Arial Black"/>
                <a:cs typeface="Arial Black"/>
              </a:rPr>
              <a:t>such </a:t>
            </a:r>
            <a:r>
              <a:rPr sz="1200" spc="-204" dirty="0">
                <a:latin typeface="Arial Black"/>
                <a:cs typeface="Arial Black"/>
              </a:rPr>
              <a:t>as </a:t>
            </a:r>
            <a:r>
              <a:rPr sz="1200" spc="-145" dirty="0">
                <a:latin typeface="Arial Black"/>
                <a:cs typeface="Arial Black"/>
              </a:rPr>
              <a:t>Git, </a:t>
            </a:r>
            <a:r>
              <a:rPr sz="1200" spc="-140" dirty="0">
                <a:latin typeface="Arial Black"/>
                <a:cs typeface="Arial Black"/>
              </a:rPr>
              <a:t>Mercurial </a:t>
            </a:r>
            <a:r>
              <a:rPr sz="1200" spc="-110" dirty="0">
                <a:latin typeface="Arial Black"/>
                <a:cs typeface="Arial Black"/>
              </a:rPr>
              <a:t>or </a:t>
            </a:r>
            <a:r>
              <a:rPr sz="1200" spc="-175" dirty="0">
                <a:latin typeface="Arial Black"/>
                <a:cs typeface="Arial Black"/>
              </a:rPr>
              <a:t>ClearCase,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5" dirty="0">
                <a:latin typeface="Arial Black"/>
                <a:cs typeface="Arial Black"/>
              </a:rPr>
              <a:t>code </a:t>
            </a:r>
            <a:r>
              <a:rPr sz="1200" spc="-130" dirty="0">
                <a:latin typeface="Arial Black"/>
                <a:cs typeface="Arial Black"/>
              </a:rPr>
              <a:t>quality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55" dirty="0">
                <a:latin typeface="Arial Black"/>
                <a:cs typeface="Arial Black"/>
              </a:rPr>
              <a:t>code  </a:t>
            </a:r>
            <a:r>
              <a:rPr sz="1200" spc="-160" dirty="0">
                <a:latin typeface="Arial Black"/>
                <a:cs typeface="Arial Black"/>
              </a:rPr>
              <a:t>coverage </a:t>
            </a:r>
            <a:r>
              <a:rPr sz="1200" spc="-170" dirty="0">
                <a:latin typeface="Arial Black"/>
                <a:cs typeface="Arial Black"/>
              </a:rPr>
              <a:t>metrics </a:t>
            </a:r>
            <a:r>
              <a:rPr sz="1200" spc="-120" dirty="0">
                <a:latin typeface="Arial Black"/>
                <a:cs typeface="Arial Black"/>
              </a:rPr>
              <a:t>reporting. </a:t>
            </a:r>
            <a:r>
              <a:rPr sz="1200" spc="-145" dirty="0">
                <a:latin typeface="Arial Black"/>
                <a:cs typeface="Arial Black"/>
              </a:rPr>
              <a:t>Plugins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5" dirty="0">
                <a:latin typeface="Arial Black"/>
                <a:cs typeface="Arial Black"/>
              </a:rPr>
              <a:t>installed, </a:t>
            </a:r>
            <a:r>
              <a:rPr sz="1200" spc="-130" dirty="0">
                <a:latin typeface="Arial Black"/>
                <a:cs typeface="Arial Black"/>
              </a:rPr>
              <a:t>updated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5" dirty="0">
                <a:latin typeface="Arial Black"/>
                <a:cs typeface="Arial Black"/>
              </a:rPr>
              <a:t>removed </a:t>
            </a:r>
            <a:r>
              <a:rPr sz="1200" spc="-114" dirty="0">
                <a:latin typeface="Arial Black"/>
                <a:cs typeface="Arial Black"/>
              </a:rPr>
              <a:t>through </a:t>
            </a:r>
            <a:r>
              <a:rPr sz="1200" spc="-130" dirty="0">
                <a:latin typeface="Arial Black"/>
                <a:cs typeface="Arial Black"/>
              </a:rPr>
              <a:t>the 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45" dirty="0">
                <a:latin typeface="Arial Black"/>
                <a:cs typeface="Arial Black"/>
              </a:rPr>
              <a:t>Plugins</a:t>
            </a:r>
            <a:r>
              <a:rPr sz="1200" spc="-25" dirty="0">
                <a:latin typeface="Arial Black"/>
                <a:cs typeface="Arial Black"/>
              </a:rPr>
              <a:t> </a:t>
            </a:r>
            <a:r>
              <a:rPr sz="1200" spc="-175" dirty="0">
                <a:latin typeface="Arial Black"/>
                <a:cs typeface="Arial Black"/>
              </a:rPr>
              <a:t>screen.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718297"/>
            <a:ext cx="5465445" cy="109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latin typeface="Arial"/>
                <a:cs typeface="Arial"/>
              </a:rPr>
              <a:t>System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25" dirty="0">
                <a:latin typeface="Arial"/>
                <a:cs typeface="Arial"/>
              </a:rPr>
              <a:t>Information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40"/>
              </a:spcBef>
            </a:pPr>
            <a:r>
              <a:rPr sz="1200" spc="-180" dirty="0">
                <a:latin typeface="Arial Black"/>
                <a:cs typeface="Arial Black"/>
              </a:rPr>
              <a:t>This screen </a:t>
            </a:r>
            <a:r>
              <a:rPr sz="1200" spc="-155" dirty="0">
                <a:latin typeface="Arial Black"/>
                <a:cs typeface="Arial Black"/>
              </a:rPr>
              <a:t>displays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list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all the </a:t>
            </a:r>
            <a:r>
              <a:rPr sz="1200" spc="-150" dirty="0">
                <a:latin typeface="Arial Black"/>
                <a:cs typeface="Arial Black"/>
              </a:rPr>
              <a:t>current </a:t>
            </a:r>
            <a:r>
              <a:rPr sz="1200" spc="-229" dirty="0">
                <a:latin typeface="Arial Black"/>
                <a:cs typeface="Arial Black"/>
              </a:rPr>
              <a:t>Java </a:t>
            </a:r>
            <a:r>
              <a:rPr sz="1200" spc="-180" dirty="0">
                <a:latin typeface="Arial Black"/>
                <a:cs typeface="Arial Black"/>
              </a:rPr>
              <a:t>system </a:t>
            </a:r>
            <a:r>
              <a:rPr sz="1200" spc="-135" dirty="0">
                <a:latin typeface="Arial Black"/>
                <a:cs typeface="Arial Black"/>
              </a:rPr>
              <a:t>properties and </a:t>
            </a:r>
            <a:r>
              <a:rPr sz="1200" spc="-180" dirty="0">
                <a:latin typeface="Arial Black"/>
                <a:cs typeface="Arial Black"/>
              </a:rPr>
              <a:t>system  </a:t>
            </a:r>
            <a:r>
              <a:rPr sz="1200" spc="-140" dirty="0">
                <a:latin typeface="Arial Black"/>
                <a:cs typeface="Arial Black"/>
              </a:rPr>
              <a:t>environment </a:t>
            </a:r>
            <a:r>
              <a:rPr sz="1200" spc="-155" dirty="0">
                <a:latin typeface="Arial Black"/>
                <a:cs typeface="Arial Black"/>
              </a:rPr>
              <a:t>variables. Here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200" dirty="0">
                <a:latin typeface="Arial Black"/>
                <a:cs typeface="Arial Black"/>
              </a:rPr>
              <a:t>check </a:t>
            </a:r>
            <a:r>
              <a:rPr sz="1200" spc="-180" dirty="0">
                <a:latin typeface="Arial Black"/>
                <a:cs typeface="Arial Black"/>
              </a:rPr>
              <a:t>exactly what </a:t>
            </a:r>
            <a:r>
              <a:rPr sz="1200" spc="-145" dirty="0">
                <a:latin typeface="Arial Black"/>
                <a:cs typeface="Arial Black"/>
              </a:rPr>
              <a:t>version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229" dirty="0">
                <a:latin typeface="Arial Black"/>
                <a:cs typeface="Arial Black"/>
              </a:rPr>
              <a:t>Java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5" dirty="0">
                <a:latin typeface="Arial Black"/>
                <a:cs typeface="Arial Black"/>
              </a:rPr>
              <a:t>is  </a:t>
            </a:r>
            <a:r>
              <a:rPr sz="1200" spc="-120" dirty="0">
                <a:latin typeface="Arial Black"/>
                <a:cs typeface="Arial Black"/>
              </a:rPr>
              <a:t>running </a:t>
            </a:r>
            <a:r>
              <a:rPr sz="1200" spc="-130" dirty="0">
                <a:latin typeface="Arial Black"/>
                <a:cs typeface="Arial Black"/>
              </a:rPr>
              <a:t>in, </a:t>
            </a:r>
            <a:r>
              <a:rPr sz="1200" spc="-180" dirty="0">
                <a:latin typeface="Arial Black"/>
                <a:cs typeface="Arial Black"/>
              </a:rPr>
              <a:t>what </a:t>
            </a:r>
            <a:r>
              <a:rPr sz="1200" spc="-165" dirty="0">
                <a:latin typeface="Arial Black"/>
                <a:cs typeface="Arial Black"/>
              </a:rPr>
              <a:t>user </a:t>
            </a:r>
            <a:r>
              <a:rPr sz="1200" spc="-120" dirty="0">
                <a:latin typeface="Arial Black"/>
                <a:cs typeface="Arial Black"/>
              </a:rPr>
              <a:t>it </a:t>
            </a:r>
            <a:r>
              <a:rPr sz="1200" spc="-175" dirty="0">
                <a:latin typeface="Arial Black"/>
                <a:cs typeface="Arial Black"/>
              </a:rPr>
              <a:t>is </a:t>
            </a:r>
            <a:r>
              <a:rPr sz="1200" spc="-120" dirty="0">
                <a:latin typeface="Arial Black"/>
                <a:cs typeface="Arial Black"/>
              </a:rPr>
              <a:t>running </a:t>
            </a:r>
            <a:r>
              <a:rPr sz="1200" spc="-130" dirty="0">
                <a:latin typeface="Arial Black"/>
                <a:cs typeface="Arial Black"/>
              </a:rPr>
              <a:t>under,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70" dirty="0">
                <a:latin typeface="Arial Black"/>
                <a:cs typeface="Arial Black"/>
              </a:rPr>
              <a:t>so</a:t>
            </a:r>
            <a:r>
              <a:rPr sz="1200" spc="-15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forth.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2968751"/>
            <a:ext cx="5438775" cy="4542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2809"/>
            <a:ext cx="573659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65" dirty="0">
                <a:latin typeface="Arial Black"/>
                <a:cs typeface="Arial Black"/>
              </a:rPr>
              <a:t>screenshot </a:t>
            </a:r>
            <a:r>
              <a:rPr sz="1200" spc="-190" dirty="0">
                <a:latin typeface="Arial Black"/>
                <a:cs typeface="Arial Black"/>
              </a:rPr>
              <a:t>shows </a:t>
            </a:r>
            <a:r>
              <a:rPr sz="1200" spc="-170" dirty="0">
                <a:latin typeface="Arial Black"/>
                <a:cs typeface="Arial Black"/>
              </a:rPr>
              <a:t>some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name-value </a:t>
            </a:r>
            <a:r>
              <a:rPr sz="1200" spc="-125" dirty="0">
                <a:latin typeface="Arial Black"/>
                <a:cs typeface="Arial Black"/>
              </a:rPr>
              <a:t>information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50" dirty="0">
                <a:latin typeface="Arial Black"/>
                <a:cs typeface="Arial Black"/>
              </a:rPr>
              <a:t>this  </a:t>
            </a:r>
            <a:r>
              <a:rPr sz="1200" spc="-160" dirty="0">
                <a:latin typeface="Arial Black"/>
                <a:cs typeface="Arial Black"/>
              </a:rPr>
              <a:t>section.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146672"/>
            <a:ext cx="5777865" cy="239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5" dirty="0">
                <a:solidFill>
                  <a:srgbClr val="1F3762"/>
                </a:solidFill>
                <a:latin typeface="Arial"/>
                <a:cs typeface="Arial"/>
              </a:rPr>
              <a:t>System</a:t>
            </a:r>
            <a:r>
              <a:rPr sz="1200" b="1" dirty="0">
                <a:solidFill>
                  <a:srgbClr val="1F3762"/>
                </a:solidFill>
                <a:latin typeface="Arial"/>
                <a:cs typeface="Arial"/>
              </a:rPr>
              <a:t> </a:t>
            </a:r>
            <a:r>
              <a:rPr sz="1200" b="1" spc="-45" dirty="0">
                <a:solidFill>
                  <a:srgbClr val="1F3762"/>
                </a:solidFill>
                <a:latin typeface="Arial"/>
                <a:cs typeface="Arial"/>
              </a:rPr>
              <a:t>Log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/>
              <a:cs typeface="Arial"/>
            </a:endParaRPr>
          </a:p>
          <a:p>
            <a:pPr marL="12700" marR="173990">
              <a:lnSpc>
                <a:spcPct val="110800"/>
              </a:lnSpc>
              <a:spcBef>
                <a:spcPts val="5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85" dirty="0">
                <a:latin typeface="Arial Black"/>
                <a:cs typeface="Arial Black"/>
              </a:rPr>
              <a:t>System </a:t>
            </a:r>
            <a:r>
              <a:rPr sz="1200" spc="-145" dirty="0">
                <a:latin typeface="Arial Black"/>
                <a:cs typeface="Arial Black"/>
              </a:rPr>
              <a:t>Log </a:t>
            </a:r>
            <a:r>
              <a:rPr sz="1200" spc="-180" dirty="0">
                <a:latin typeface="Arial Black"/>
                <a:cs typeface="Arial Black"/>
              </a:rPr>
              <a:t>screen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convenient </a:t>
            </a:r>
            <a:r>
              <a:rPr sz="1200" spc="-210" dirty="0">
                <a:latin typeface="Arial Black"/>
                <a:cs typeface="Arial Black"/>
              </a:rPr>
              <a:t>way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80" dirty="0">
                <a:latin typeface="Arial Black"/>
                <a:cs typeface="Arial Black"/>
              </a:rPr>
              <a:t>view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05" dirty="0">
                <a:latin typeface="Arial Black"/>
                <a:cs typeface="Arial Black"/>
              </a:rPr>
              <a:t>log </a:t>
            </a:r>
            <a:r>
              <a:rPr sz="1200" spc="-145" dirty="0">
                <a:latin typeface="Arial Black"/>
                <a:cs typeface="Arial Black"/>
              </a:rPr>
              <a:t>files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50" dirty="0">
                <a:latin typeface="Arial Black"/>
                <a:cs typeface="Arial Black"/>
              </a:rPr>
              <a:t>real </a:t>
            </a:r>
            <a:r>
              <a:rPr sz="1200" spc="-145" dirty="0">
                <a:latin typeface="Arial Black"/>
                <a:cs typeface="Arial Black"/>
              </a:rPr>
              <a:t>time.  </a:t>
            </a:r>
            <a:r>
              <a:rPr sz="1200" spc="-140" dirty="0">
                <a:latin typeface="Arial Black"/>
                <a:cs typeface="Arial Black"/>
              </a:rPr>
              <a:t>Again, the </a:t>
            </a:r>
            <a:r>
              <a:rPr sz="1200" spc="-155" dirty="0">
                <a:latin typeface="Arial Black"/>
                <a:cs typeface="Arial Black"/>
              </a:rPr>
              <a:t>main </a:t>
            </a:r>
            <a:r>
              <a:rPr sz="1200" spc="-175" dirty="0">
                <a:latin typeface="Arial Black"/>
                <a:cs typeface="Arial Black"/>
              </a:rPr>
              <a:t>use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80" dirty="0">
                <a:latin typeface="Arial Black"/>
                <a:cs typeface="Arial Black"/>
              </a:rPr>
              <a:t>screen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05" dirty="0">
                <a:latin typeface="Arial Black"/>
                <a:cs typeface="Arial Black"/>
              </a:rPr>
              <a:t>for</a:t>
            </a:r>
            <a:r>
              <a:rPr sz="1200" spc="-170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troubleshooting.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200" b="1" spc="-40" dirty="0">
                <a:solidFill>
                  <a:srgbClr val="1F3762"/>
                </a:solidFill>
                <a:latin typeface="Arial"/>
                <a:cs typeface="Arial"/>
              </a:rPr>
              <a:t>Load</a:t>
            </a:r>
            <a:r>
              <a:rPr sz="1200" b="1" spc="-5" dirty="0">
                <a:solidFill>
                  <a:srgbClr val="1F3762"/>
                </a:solidFill>
                <a:latin typeface="Arial"/>
                <a:cs typeface="Arial"/>
              </a:rPr>
              <a:t> </a:t>
            </a:r>
            <a:r>
              <a:rPr sz="1200" b="1" spc="-35" dirty="0">
                <a:solidFill>
                  <a:srgbClr val="1F3762"/>
                </a:solidFill>
                <a:latin typeface="Arial"/>
                <a:cs typeface="Arial"/>
              </a:rPr>
              <a:t>Statistics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</a:pP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55" dirty="0">
                <a:latin typeface="Arial Black"/>
                <a:cs typeface="Arial Black"/>
              </a:rPr>
              <a:t>pages displays </a:t>
            </a:r>
            <a:r>
              <a:rPr sz="1200" spc="-145" dirty="0">
                <a:latin typeface="Arial Black"/>
                <a:cs typeface="Arial Black"/>
              </a:rPr>
              <a:t>graphical </a:t>
            </a:r>
            <a:r>
              <a:rPr sz="1200" spc="-150" dirty="0">
                <a:latin typeface="Arial Black"/>
                <a:cs typeface="Arial Black"/>
              </a:rPr>
              <a:t>data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65" dirty="0">
                <a:latin typeface="Arial Black"/>
                <a:cs typeface="Arial Black"/>
              </a:rPr>
              <a:t>how </a:t>
            </a:r>
            <a:r>
              <a:rPr sz="1200" spc="-155" dirty="0">
                <a:latin typeface="Arial Black"/>
                <a:cs typeface="Arial Black"/>
              </a:rPr>
              <a:t>busy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instance is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65" dirty="0">
                <a:latin typeface="Arial Black"/>
                <a:cs typeface="Arial Black"/>
              </a:rPr>
              <a:t>terms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35" dirty="0">
                <a:latin typeface="Arial Black"/>
                <a:cs typeface="Arial Black"/>
              </a:rPr>
              <a:t>number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50" dirty="0">
                <a:latin typeface="Arial Black"/>
                <a:cs typeface="Arial Black"/>
              </a:rPr>
              <a:t>concurrent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length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40" dirty="0">
                <a:latin typeface="Arial Black"/>
                <a:cs typeface="Arial Black"/>
              </a:rPr>
              <a:t>queue </a:t>
            </a:r>
            <a:r>
              <a:rPr sz="1200" spc="-175" dirty="0">
                <a:latin typeface="Arial Black"/>
                <a:cs typeface="Arial Black"/>
              </a:rPr>
              <a:t>which </a:t>
            </a:r>
            <a:r>
              <a:rPr sz="1200" spc="-155" dirty="0">
                <a:latin typeface="Arial Black"/>
                <a:cs typeface="Arial Black"/>
              </a:rPr>
              <a:t>gives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45" dirty="0">
                <a:latin typeface="Arial Black"/>
                <a:cs typeface="Arial Black"/>
              </a:rPr>
              <a:t>idea </a:t>
            </a:r>
            <a:r>
              <a:rPr sz="1200" spc="-95" dirty="0">
                <a:latin typeface="Arial Black"/>
                <a:cs typeface="Arial Black"/>
              </a:rPr>
              <a:t>of  </a:t>
            </a:r>
            <a:r>
              <a:rPr sz="1200" spc="-165" dirty="0">
                <a:latin typeface="Arial Black"/>
                <a:cs typeface="Arial Black"/>
              </a:rPr>
              <a:t>how </a:t>
            </a:r>
            <a:r>
              <a:rPr sz="1200" spc="-110" dirty="0">
                <a:latin typeface="Arial Black"/>
                <a:cs typeface="Arial Black"/>
              </a:rPr>
              <a:t>long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50" dirty="0">
                <a:latin typeface="Arial Black"/>
                <a:cs typeface="Arial Black"/>
              </a:rPr>
              <a:t>need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80" dirty="0">
                <a:latin typeface="Arial Black"/>
                <a:cs typeface="Arial Black"/>
              </a:rPr>
              <a:t>wait </a:t>
            </a:r>
            <a:r>
              <a:rPr sz="1200" spc="-125" dirty="0">
                <a:latin typeface="Arial Black"/>
                <a:cs typeface="Arial Black"/>
              </a:rPr>
              <a:t>before </a:t>
            </a:r>
            <a:r>
              <a:rPr sz="1200" spc="-120" dirty="0">
                <a:latin typeface="Arial Black"/>
                <a:cs typeface="Arial Black"/>
              </a:rPr>
              <a:t>being </a:t>
            </a:r>
            <a:r>
              <a:rPr sz="1200" spc="-170" dirty="0">
                <a:latin typeface="Arial Black"/>
                <a:cs typeface="Arial Black"/>
              </a:rPr>
              <a:t>executed. </a:t>
            </a:r>
            <a:r>
              <a:rPr sz="1200" spc="-195" dirty="0">
                <a:latin typeface="Arial Black"/>
                <a:cs typeface="Arial Black"/>
              </a:rPr>
              <a:t>These </a:t>
            </a:r>
            <a:r>
              <a:rPr sz="1200" spc="-175" dirty="0">
                <a:latin typeface="Arial Black"/>
                <a:cs typeface="Arial Black"/>
              </a:rPr>
              <a:t>statistics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give </a:t>
            </a:r>
            <a:r>
              <a:rPr sz="1200" spc="-190" dirty="0">
                <a:latin typeface="Arial Black"/>
                <a:cs typeface="Arial Black"/>
              </a:rPr>
              <a:t>a  </a:t>
            </a:r>
            <a:r>
              <a:rPr sz="1200" spc="-95" dirty="0">
                <a:latin typeface="Arial Black"/>
                <a:cs typeface="Arial Black"/>
              </a:rPr>
              <a:t>good </a:t>
            </a:r>
            <a:r>
              <a:rPr sz="1200" spc="-145" dirty="0">
                <a:latin typeface="Arial Black"/>
                <a:cs typeface="Arial Black"/>
              </a:rPr>
              <a:t>idea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60" dirty="0">
                <a:latin typeface="Arial Black"/>
                <a:cs typeface="Arial Black"/>
              </a:rPr>
              <a:t>whether </a:t>
            </a:r>
            <a:r>
              <a:rPr sz="1200" spc="-175" dirty="0">
                <a:latin typeface="Arial Black"/>
                <a:cs typeface="Arial Black"/>
              </a:rPr>
              <a:t>extra </a:t>
            </a:r>
            <a:r>
              <a:rPr sz="1200" spc="-170" dirty="0">
                <a:latin typeface="Arial Black"/>
                <a:cs typeface="Arial Black"/>
              </a:rPr>
              <a:t>capacity </a:t>
            </a:r>
            <a:r>
              <a:rPr sz="1200" spc="-110" dirty="0">
                <a:latin typeface="Arial Black"/>
                <a:cs typeface="Arial Black"/>
              </a:rPr>
              <a:t>or </a:t>
            </a:r>
            <a:r>
              <a:rPr sz="1200" spc="-175" dirty="0">
                <a:latin typeface="Arial Black"/>
                <a:cs typeface="Arial Black"/>
              </a:rPr>
              <a:t>extra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45" dirty="0">
                <a:latin typeface="Arial Black"/>
                <a:cs typeface="Arial Black"/>
              </a:rPr>
              <a:t>nodes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30" dirty="0">
                <a:latin typeface="Arial Black"/>
                <a:cs typeface="Arial Black"/>
              </a:rPr>
              <a:t>required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60" dirty="0">
                <a:latin typeface="Arial Black"/>
                <a:cs typeface="Arial Black"/>
              </a:rPr>
              <a:t>an  </a:t>
            </a:r>
            <a:r>
              <a:rPr sz="1200" spc="-150" dirty="0">
                <a:latin typeface="Arial Black"/>
                <a:cs typeface="Arial Black"/>
              </a:rPr>
              <a:t>infrastructure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perspective.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1498091"/>
            <a:ext cx="5429250" cy="4523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912621"/>
            <a:ext cx="5961380" cy="378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1F3762"/>
                </a:solidFill>
                <a:latin typeface="Arial"/>
                <a:cs typeface="Arial"/>
              </a:rPr>
              <a:t>Script</a:t>
            </a:r>
            <a:r>
              <a:rPr sz="1200" b="1" spc="-5" dirty="0">
                <a:solidFill>
                  <a:srgbClr val="1F3762"/>
                </a:solidFill>
                <a:latin typeface="Arial"/>
                <a:cs typeface="Arial"/>
              </a:rPr>
              <a:t> </a:t>
            </a:r>
            <a:r>
              <a:rPr sz="1200" b="1" spc="-45" dirty="0">
                <a:solidFill>
                  <a:srgbClr val="1F3762"/>
                </a:solidFill>
                <a:latin typeface="Arial"/>
                <a:cs typeface="Arial"/>
              </a:rPr>
              <a:t>Console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5"/>
              </a:spcBef>
            </a:pPr>
            <a:r>
              <a:rPr sz="1200" spc="-180" dirty="0">
                <a:latin typeface="Arial Black"/>
                <a:cs typeface="Arial Black"/>
              </a:rPr>
              <a:t>This screen </a:t>
            </a:r>
            <a:r>
              <a:rPr sz="1200" spc="-160" dirty="0">
                <a:latin typeface="Arial Black"/>
                <a:cs typeface="Arial Black"/>
              </a:rPr>
              <a:t>lets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20" dirty="0">
                <a:latin typeface="Arial Black"/>
                <a:cs typeface="Arial Black"/>
              </a:rPr>
              <a:t>run </a:t>
            </a:r>
            <a:r>
              <a:rPr sz="1200" spc="-135" dirty="0">
                <a:latin typeface="Arial Black"/>
                <a:cs typeface="Arial Black"/>
              </a:rPr>
              <a:t>Groovy </a:t>
            </a:r>
            <a:r>
              <a:rPr sz="1200" spc="-165" dirty="0">
                <a:latin typeface="Arial Black"/>
                <a:cs typeface="Arial Black"/>
              </a:rPr>
              <a:t>scripts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server. </a:t>
            </a:r>
            <a:r>
              <a:rPr sz="1200" spc="-140" dirty="0">
                <a:latin typeface="Arial Black"/>
                <a:cs typeface="Arial Black"/>
              </a:rPr>
              <a:t>It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useful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60" dirty="0">
                <a:latin typeface="Arial Black"/>
                <a:cs typeface="Arial Black"/>
              </a:rPr>
              <a:t>advanced  </a:t>
            </a:r>
            <a:r>
              <a:rPr sz="1200" spc="-125" dirty="0">
                <a:latin typeface="Arial Black"/>
                <a:cs typeface="Arial Black"/>
              </a:rPr>
              <a:t>troubleshooting </a:t>
            </a:r>
            <a:r>
              <a:rPr sz="1200" spc="-180" dirty="0">
                <a:latin typeface="Arial Black"/>
                <a:cs typeface="Arial Black"/>
              </a:rPr>
              <a:t>since </a:t>
            </a:r>
            <a:r>
              <a:rPr sz="1200" spc="-114" dirty="0">
                <a:latin typeface="Arial Black"/>
                <a:cs typeface="Arial Black"/>
              </a:rPr>
              <a:t>it </a:t>
            </a:r>
            <a:r>
              <a:rPr sz="1200" spc="-145" dirty="0">
                <a:latin typeface="Arial Black"/>
                <a:cs typeface="Arial Black"/>
              </a:rPr>
              <a:t>requires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35" dirty="0">
                <a:latin typeface="Arial Black"/>
                <a:cs typeface="Arial Black"/>
              </a:rPr>
              <a:t>strong </a:t>
            </a:r>
            <a:r>
              <a:rPr sz="1200" spc="-155" dirty="0">
                <a:latin typeface="Arial Black"/>
                <a:cs typeface="Arial Black"/>
              </a:rPr>
              <a:t>knowledge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internal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55" dirty="0">
                <a:latin typeface="Arial Black"/>
                <a:cs typeface="Arial Black"/>
              </a:rPr>
              <a:t>architecture.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200" b="1" spc="10" dirty="0">
                <a:solidFill>
                  <a:srgbClr val="1F3762"/>
                </a:solidFill>
                <a:latin typeface="Arial"/>
                <a:cs typeface="Arial"/>
              </a:rPr>
              <a:t>Manage</a:t>
            </a:r>
            <a:r>
              <a:rPr sz="1200" b="1" spc="-5" dirty="0">
                <a:solidFill>
                  <a:srgbClr val="1F3762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1F3762"/>
                </a:solidFill>
                <a:latin typeface="Arial"/>
                <a:cs typeface="Arial"/>
              </a:rPr>
              <a:t>nodes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Arial"/>
              <a:cs typeface="Arial"/>
            </a:endParaRPr>
          </a:p>
          <a:p>
            <a:pPr marL="12700" marR="73660">
              <a:lnSpc>
                <a:spcPct val="110800"/>
              </a:lnSpc>
            </a:pP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60" dirty="0">
                <a:latin typeface="Arial Black"/>
                <a:cs typeface="Arial Black"/>
              </a:rPr>
              <a:t>capable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20" dirty="0">
                <a:latin typeface="Arial Black"/>
                <a:cs typeface="Arial Black"/>
              </a:rPr>
              <a:t>handling </a:t>
            </a:r>
            <a:r>
              <a:rPr sz="1200" spc="-140" dirty="0">
                <a:latin typeface="Arial Black"/>
                <a:cs typeface="Arial Black"/>
              </a:rPr>
              <a:t>parallel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30" dirty="0">
                <a:latin typeface="Arial Black"/>
                <a:cs typeface="Arial Black"/>
              </a:rPr>
              <a:t>distributed builds.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75" dirty="0">
                <a:latin typeface="Arial Black"/>
                <a:cs typeface="Arial Black"/>
              </a:rPr>
              <a:t>screen,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 </a:t>
            </a:r>
            <a:r>
              <a:rPr sz="1200" spc="-130" dirty="0">
                <a:latin typeface="Arial Black"/>
                <a:cs typeface="Arial Black"/>
              </a:rPr>
              <a:t>configure </a:t>
            </a:r>
            <a:r>
              <a:rPr sz="1200" spc="-165" dirty="0">
                <a:latin typeface="Arial Black"/>
                <a:cs typeface="Arial Black"/>
              </a:rPr>
              <a:t>how </a:t>
            </a:r>
            <a:r>
              <a:rPr sz="1200" spc="-160" dirty="0">
                <a:latin typeface="Arial Black"/>
                <a:cs typeface="Arial Black"/>
              </a:rPr>
              <a:t>many </a:t>
            </a:r>
            <a:r>
              <a:rPr sz="1200" spc="-130" dirty="0">
                <a:latin typeface="Arial Black"/>
                <a:cs typeface="Arial Black"/>
              </a:rPr>
              <a:t>builds you </a:t>
            </a:r>
            <a:r>
              <a:rPr sz="1200" spc="-170" dirty="0">
                <a:latin typeface="Arial Black"/>
                <a:cs typeface="Arial Black"/>
              </a:rPr>
              <a:t>want.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5" dirty="0">
                <a:latin typeface="Arial Black"/>
                <a:cs typeface="Arial Black"/>
              </a:rPr>
              <a:t>runs </a:t>
            </a:r>
            <a:r>
              <a:rPr sz="1200" spc="-150" dirty="0">
                <a:latin typeface="Arial Black"/>
                <a:cs typeface="Arial Black"/>
              </a:rPr>
              <a:t>simultaneously, </a:t>
            </a:r>
            <a:r>
              <a:rPr sz="1200" spc="-135" dirty="0">
                <a:latin typeface="Arial Black"/>
                <a:cs typeface="Arial Black"/>
              </a:rPr>
              <a:t>and, </a:t>
            </a:r>
            <a:r>
              <a:rPr sz="1200" spc="-105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40" dirty="0">
                <a:latin typeface="Arial Black"/>
                <a:cs typeface="Arial Black"/>
              </a:rPr>
              <a:t>using  </a:t>
            </a:r>
            <a:r>
              <a:rPr sz="1200" spc="-130" dirty="0">
                <a:latin typeface="Arial Black"/>
                <a:cs typeface="Arial Black"/>
              </a:rPr>
              <a:t>distributed builds, </a:t>
            </a:r>
            <a:r>
              <a:rPr sz="1200" spc="-180" dirty="0">
                <a:latin typeface="Arial Black"/>
                <a:cs typeface="Arial Black"/>
              </a:rPr>
              <a:t>set </a:t>
            </a:r>
            <a:r>
              <a:rPr sz="1200" spc="-110" dirty="0">
                <a:latin typeface="Arial Black"/>
                <a:cs typeface="Arial Black"/>
              </a:rPr>
              <a:t>up build </a:t>
            </a:r>
            <a:r>
              <a:rPr sz="1200" spc="-145" dirty="0">
                <a:latin typeface="Arial Black"/>
                <a:cs typeface="Arial Black"/>
              </a:rPr>
              <a:t>nodes. </a:t>
            </a:r>
            <a:r>
              <a:rPr sz="1200" spc="-160" dirty="0">
                <a:latin typeface="Arial Black"/>
                <a:cs typeface="Arial Black"/>
              </a:rPr>
              <a:t>A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25" dirty="0">
                <a:latin typeface="Arial Black"/>
                <a:cs typeface="Arial Black"/>
              </a:rPr>
              <a:t>node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35" dirty="0">
                <a:latin typeface="Arial Black"/>
                <a:cs typeface="Arial Black"/>
              </a:rPr>
              <a:t>another </a:t>
            </a:r>
            <a:r>
              <a:rPr sz="1200" spc="-165" dirty="0">
                <a:latin typeface="Arial Black"/>
                <a:cs typeface="Arial Black"/>
              </a:rPr>
              <a:t>machine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90" dirty="0">
                <a:latin typeface="Arial Black"/>
                <a:cs typeface="Arial Black"/>
              </a:rPr>
              <a:t>can  </a:t>
            </a:r>
            <a:r>
              <a:rPr sz="1200" spc="-180" dirty="0">
                <a:latin typeface="Arial Black"/>
                <a:cs typeface="Arial Black"/>
              </a:rPr>
              <a:t>use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85" dirty="0">
                <a:latin typeface="Arial Black"/>
                <a:cs typeface="Arial Black"/>
              </a:rPr>
              <a:t>execute </a:t>
            </a:r>
            <a:r>
              <a:rPr sz="1200" spc="-160" dirty="0">
                <a:latin typeface="Arial Black"/>
                <a:cs typeface="Arial Black"/>
              </a:rPr>
              <a:t>its</a:t>
            </a:r>
            <a:r>
              <a:rPr sz="1200" spc="-270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builds.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15" dirty="0">
                <a:solidFill>
                  <a:srgbClr val="1F3762"/>
                </a:solidFill>
                <a:latin typeface="Arial"/>
                <a:cs typeface="Arial"/>
              </a:rPr>
              <a:t>Prepare </a:t>
            </a:r>
            <a:r>
              <a:rPr sz="1200" b="1" spc="15" dirty="0">
                <a:solidFill>
                  <a:srgbClr val="1F3762"/>
                </a:solidFill>
                <a:latin typeface="Arial"/>
                <a:cs typeface="Arial"/>
              </a:rPr>
              <a:t>for</a:t>
            </a:r>
            <a:r>
              <a:rPr sz="1200" b="1" spc="10" dirty="0">
                <a:solidFill>
                  <a:srgbClr val="1F3762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1F3762"/>
                </a:solidFill>
                <a:latin typeface="Arial"/>
                <a:cs typeface="Arial"/>
              </a:rPr>
              <a:t>Shutdown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Arial"/>
              <a:cs typeface="Arial"/>
            </a:endParaRPr>
          </a:p>
          <a:p>
            <a:pPr marL="12700" marR="89535" algn="just">
              <a:lnSpc>
                <a:spcPct val="110800"/>
              </a:lnSpc>
              <a:spcBef>
                <a:spcPts val="5"/>
              </a:spcBef>
            </a:pP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45" dirty="0">
                <a:latin typeface="Arial Black"/>
                <a:cs typeface="Arial Black"/>
              </a:rPr>
              <a:t>there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need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5" dirty="0">
                <a:latin typeface="Arial Black"/>
                <a:cs typeface="Arial Black"/>
              </a:rPr>
              <a:t>shut </a:t>
            </a:r>
            <a:r>
              <a:rPr sz="1200" spc="-145" dirty="0">
                <a:latin typeface="Arial Black"/>
                <a:cs typeface="Arial Black"/>
              </a:rPr>
              <a:t>down </a:t>
            </a:r>
            <a:r>
              <a:rPr sz="1200" spc="-190" dirty="0">
                <a:latin typeface="Arial Black"/>
                <a:cs typeface="Arial Black"/>
              </a:rPr>
              <a:t>Jenkins, </a:t>
            </a:r>
            <a:r>
              <a:rPr sz="1200" spc="-110" dirty="0">
                <a:latin typeface="Arial Black"/>
                <a:cs typeface="Arial Black"/>
              </a:rPr>
              <a:t>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server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is </a:t>
            </a:r>
            <a:r>
              <a:rPr sz="1200" spc="-120" dirty="0">
                <a:latin typeface="Arial Black"/>
                <a:cs typeface="Arial Black"/>
              </a:rPr>
              <a:t>running on, it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60" dirty="0">
                <a:latin typeface="Arial Black"/>
                <a:cs typeface="Arial Black"/>
              </a:rPr>
              <a:t>best </a:t>
            </a:r>
            <a:r>
              <a:rPr sz="1200" spc="-114" dirty="0">
                <a:latin typeface="Arial Black"/>
                <a:cs typeface="Arial Black"/>
              </a:rPr>
              <a:t>not  to </a:t>
            </a:r>
            <a:r>
              <a:rPr sz="1200" spc="-100" dirty="0">
                <a:latin typeface="Arial Black"/>
                <a:cs typeface="Arial Black"/>
              </a:rPr>
              <a:t>do </a:t>
            </a:r>
            <a:r>
              <a:rPr sz="1200" spc="-170" dirty="0">
                <a:latin typeface="Arial Black"/>
                <a:cs typeface="Arial Black"/>
              </a:rPr>
              <a:t>so </a:t>
            </a:r>
            <a:r>
              <a:rPr sz="1200" spc="-175" dirty="0">
                <a:latin typeface="Arial Black"/>
                <a:cs typeface="Arial Black"/>
              </a:rPr>
              <a:t>when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20" dirty="0">
                <a:latin typeface="Arial Black"/>
                <a:cs typeface="Arial Black"/>
              </a:rPr>
              <a:t>being </a:t>
            </a:r>
            <a:r>
              <a:rPr sz="1200" spc="-170" dirty="0">
                <a:latin typeface="Arial Black"/>
                <a:cs typeface="Arial Black"/>
              </a:rPr>
              <a:t>executed. </a:t>
            </a: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50" dirty="0">
                <a:latin typeface="Arial Black"/>
                <a:cs typeface="Arial Black"/>
              </a:rPr>
              <a:t>shut </a:t>
            </a:r>
            <a:r>
              <a:rPr sz="1200" spc="-145" dirty="0">
                <a:latin typeface="Arial Black"/>
                <a:cs typeface="Arial Black"/>
              </a:rPr>
              <a:t>down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0" dirty="0">
                <a:latin typeface="Arial Black"/>
                <a:cs typeface="Arial Black"/>
              </a:rPr>
              <a:t>cleanly,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80" dirty="0">
                <a:latin typeface="Arial Black"/>
                <a:cs typeface="Arial Black"/>
              </a:rPr>
              <a:t>use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55" dirty="0">
                <a:latin typeface="Arial Black"/>
                <a:cs typeface="Arial Black"/>
              </a:rPr>
              <a:t>Prepare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50" dirty="0">
                <a:latin typeface="Arial Black"/>
                <a:cs typeface="Arial Black"/>
              </a:rPr>
              <a:t>Shutdown </a:t>
            </a:r>
            <a:r>
              <a:rPr sz="1200" spc="-145" dirty="0">
                <a:latin typeface="Arial Black"/>
                <a:cs typeface="Arial Black"/>
              </a:rPr>
              <a:t>link,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50" dirty="0">
                <a:latin typeface="Arial Black"/>
                <a:cs typeface="Arial Black"/>
              </a:rPr>
              <a:t>prevents </a:t>
            </a:r>
            <a:r>
              <a:rPr sz="1200" spc="-155" dirty="0">
                <a:latin typeface="Arial Black"/>
                <a:cs typeface="Arial Black"/>
              </a:rPr>
              <a:t>any </a:t>
            </a:r>
            <a:r>
              <a:rPr sz="1200" spc="-190" dirty="0">
                <a:latin typeface="Arial Black"/>
                <a:cs typeface="Arial Black"/>
              </a:rPr>
              <a:t>new </a:t>
            </a:r>
            <a:r>
              <a:rPr sz="1200" spc="-125" dirty="0">
                <a:latin typeface="Arial Black"/>
                <a:cs typeface="Arial Black"/>
              </a:rPr>
              <a:t>builds </a:t>
            </a:r>
            <a:r>
              <a:rPr sz="1200" spc="-120" dirty="0">
                <a:latin typeface="Arial Black"/>
                <a:cs typeface="Arial Black"/>
              </a:rPr>
              <a:t>from being</a:t>
            </a:r>
            <a:r>
              <a:rPr sz="1200" spc="-9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started.</a:t>
            </a:r>
            <a:endParaRPr sz="1200">
              <a:latin typeface="Arial Black"/>
              <a:cs typeface="Arial Black"/>
            </a:endParaRPr>
          </a:p>
          <a:p>
            <a:pPr marL="12700" marR="238760" algn="just">
              <a:lnSpc>
                <a:spcPct val="110800"/>
              </a:lnSpc>
            </a:pPr>
            <a:r>
              <a:rPr sz="1200" spc="-155" dirty="0">
                <a:latin typeface="Arial Black"/>
                <a:cs typeface="Arial Black"/>
              </a:rPr>
              <a:t>Eventually, </a:t>
            </a:r>
            <a:r>
              <a:rPr sz="1200" spc="-175" dirty="0">
                <a:latin typeface="Arial Black"/>
                <a:cs typeface="Arial Black"/>
              </a:rPr>
              <a:t>when </a:t>
            </a:r>
            <a:r>
              <a:rPr sz="1200" spc="-140" dirty="0">
                <a:latin typeface="Arial Black"/>
                <a:cs typeface="Arial Black"/>
              </a:rPr>
              <a:t>all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current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135" dirty="0">
                <a:latin typeface="Arial Black"/>
                <a:cs typeface="Arial Black"/>
              </a:rPr>
              <a:t>finished, one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0" dirty="0">
                <a:latin typeface="Arial Black"/>
                <a:cs typeface="Arial Black"/>
              </a:rPr>
              <a:t>able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5" dirty="0">
                <a:latin typeface="Arial Black"/>
                <a:cs typeface="Arial Black"/>
              </a:rPr>
              <a:t>shut </a:t>
            </a:r>
            <a:r>
              <a:rPr sz="1200" spc="-145" dirty="0">
                <a:latin typeface="Arial Black"/>
                <a:cs typeface="Arial Black"/>
              </a:rPr>
              <a:t>down 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r>
              <a:rPr sz="1200" spc="-90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cleanly.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14704" y="5247716"/>
            <a:ext cx="3423920" cy="37401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- </a:t>
            </a:r>
            <a:r>
              <a:rPr sz="2200" b="1" spc="-30" dirty="0">
                <a:solidFill>
                  <a:srgbClr val="2E5395"/>
                </a:solidFill>
                <a:latin typeface="Arial"/>
                <a:cs typeface="Arial"/>
              </a:rPr>
              <a:t>Setup </a:t>
            </a:r>
            <a:r>
              <a:rPr sz="2200" b="1" spc="-35" dirty="0">
                <a:solidFill>
                  <a:srgbClr val="2E5395"/>
                </a:solidFill>
                <a:latin typeface="Arial"/>
                <a:cs typeface="Arial"/>
              </a:rPr>
              <a:t>Build</a:t>
            </a:r>
            <a:r>
              <a:rPr sz="2200" b="1" spc="-11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-125" dirty="0">
                <a:solidFill>
                  <a:srgbClr val="2E5395"/>
                </a:solidFill>
                <a:latin typeface="Arial"/>
                <a:cs typeface="Arial"/>
              </a:rPr>
              <a:t>Jobs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805297"/>
            <a:ext cx="5577205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45" dirty="0">
                <a:latin typeface="Arial Black"/>
                <a:cs typeface="Arial Black"/>
              </a:rPr>
              <a:t>For </a:t>
            </a:r>
            <a:r>
              <a:rPr sz="1200" spc="-150" dirty="0">
                <a:latin typeface="Arial Black"/>
                <a:cs typeface="Arial Black"/>
              </a:rPr>
              <a:t>this </a:t>
            </a:r>
            <a:r>
              <a:rPr sz="1200" spc="-180" dirty="0">
                <a:latin typeface="Arial Black"/>
                <a:cs typeface="Arial Black"/>
              </a:rPr>
              <a:t>exercise, </a:t>
            </a:r>
            <a:r>
              <a:rPr sz="1200" spc="-225" dirty="0">
                <a:latin typeface="Arial Black"/>
                <a:cs typeface="Arial Black"/>
              </a:rPr>
              <a:t>we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75" dirty="0">
                <a:latin typeface="Arial Black"/>
                <a:cs typeface="Arial Black"/>
              </a:rPr>
              <a:t>create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05" dirty="0">
                <a:latin typeface="Arial Black"/>
                <a:cs typeface="Arial Black"/>
              </a:rPr>
              <a:t>job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80" dirty="0">
                <a:latin typeface="Arial Black"/>
                <a:cs typeface="Arial Black"/>
              </a:rPr>
              <a:t>which picks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50" dirty="0">
                <a:latin typeface="Arial Black"/>
                <a:cs typeface="Arial Black"/>
              </a:rPr>
              <a:t>simple </a:t>
            </a:r>
            <a:r>
              <a:rPr sz="1200" spc="-114" dirty="0">
                <a:latin typeface="Arial Black"/>
                <a:cs typeface="Arial Black"/>
              </a:rPr>
              <a:t>HelloWorld  </a:t>
            </a:r>
            <a:r>
              <a:rPr sz="1200" spc="-140" dirty="0">
                <a:latin typeface="Arial Black"/>
                <a:cs typeface="Arial Black"/>
              </a:rPr>
              <a:t>application,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50" dirty="0">
                <a:latin typeface="Arial Black"/>
                <a:cs typeface="Arial Black"/>
              </a:rPr>
              <a:t>runs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java</a:t>
            </a:r>
            <a:r>
              <a:rPr sz="1200" spc="-10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program.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85" dirty="0">
                <a:latin typeface="Arial Black"/>
                <a:cs typeface="Arial Black"/>
              </a:rPr>
              <a:t>New</a:t>
            </a:r>
            <a:r>
              <a:rPr sz="1200" spc="-95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Item</a:t>
            </a:r>
            <a:endParaRPr sz="1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4300728"/>
              <a:ext cx="5419725" cy="43140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3695827"/>
            <a:ext cx="533781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next </a:t>
            </a:r>
            <a:r>
              <a:rPr sz="1200" spc="-175" dirty="0">
                <a:latin typeface="Arial Black"/>
                <a:cs typeface="Arial Black"/>
              </a:rPr>
              <a:t>screen,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Item </a:t>
            </a:r>
            <a:r>
              <a:rPr sz="1200" spc="-160" dirty="0">
                <a:latin typeface="Arial Black"/>
                <a:cs typeface="Arial Black"/>
              </a:rPr>
              <a:t>name,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210" dirty="0">
                <a:latin typeface="Arial Black"/>
                <a:cs typeface="Arial Black"/>
              </a:rPr>
              <a:t>case </a:t>
            </a:r>
            <a:r>
              <a:rPr sz="1200" spc="-225" dirty="0">
                <a:latin typeface="Arial Black"/>
                <a:cs typeface="Arial Black"/>
              </a:rPr>
              <a:t>we </a:t>
            </a:r>
            <a:r>
              <a:rPr sz="1200" spc="-160" dirty="0">
                <a:latin typeface="Arial Black"/>
                <a:cs typeface="Arial Black"/>
              </a:rPr>
              <a:t>have </a:t>
            </a:r>
            <a:r>
              <a:rPr sz="1200" spc="-150" dirty="0">
                <a:latin typeface="Arial Black"/>
                <a:cs typeface="Arial Black"/>
              </a:rPr>
              <a:t>named </a:t>
            </a:r>
            <a:r>
              <a:rPr sz="1200" spc="-125" dirty="0">
                <a:latin typeface="Arial Black"/>
                <a:cs typeface="Arial Black"/>
              </a:rPr>
              <a:t>it  </a:t>
            </a:r>
            <a:r>
              <a:rPr sz="1200" spc="-135" dirty="0">
                <a:latin typeface="Arial Black"/>
                <a:cs typeface="Arial Black"/>
              </a:rPr>
              <a:t>Helloworld. </a:t>
            </a:r>
            <a:r>
              <a:rPr sz="1200" spc="-155" dirty="0">
                <a:latin typeface="Arial Black"/>
                <a:cs typeface="Arial Black"/>
              </a:rPr>
              <a:t>Choose </a:t>
            </a:r>
            <a:r>
              <a:rPr sz="1200" spc="-145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‘Freestyle </a:t>
            </a:r>
            <a:r>
              <a:rPr sz="1200" spc="-140" dirty="0">
                <a:latin typeface="Arial Black"/>
                <a:cs typeface="Arial Black"/>
              </a:rPr>
              <a:t>project</a:t>
            </a:r>
            <a:r>
              <a:rPr sz="1200" spc="-65" dirty="0">
                <a:latin typeface="Arial Black"/>
                <a:cs typeface="Arial Black"/>
              </a:rPr>
              <a:t> </a:t>
            </a:r>
            <a:r>
              <a:rPr sz="1200" spc="-105" dirty="0">
                <a:latin typeface="Arial Black"/>
                <a:cs typeface="Arial Black"/>
              </a:rPr>
              <a:t>option’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914400"/>
            <a:ext cx="5419090" cy="2609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892809"/>
            <a:ext cx="578866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3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80" dirty="0">
                <a:latin typeface="Arial Black"/>
                <a:cs typeface="Arial Black"/>
              </a:rPr>
              <a:t>screen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75" dirty="0">
                <a:latin typeface="Arial Black"/>
                <a:cs typeface="Arial Black"/>
              </a:rPr>
              <a:t>come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0" dirty="0">
                <a:latin typeface="Arial Black"/>
                <a:cs typeface="Arial Black"/>
              </a:rPr>
              <a:t>specify </a:t>
            </a:r>
            <a:r>
              <a:rPr sz="1200" spc="-135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details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14" dirty="0">
                <a:latin typeface="Arial Black"/>
                <a:cs typeface="Arial Black"/>
              </a:rPr>
              <a:t>job.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012560"/>
            <a:ext cx="596519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4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30" dirty="0">
                <a:latin typeface="Arial Black"/>
                <a:cs typeface="Arial Black"/>
              </a:rPr>
              <a:t>We </a:t>
            </a:r>
            <a:r>
              <a:rPr sz="1200" spc="-145" dirty="0">
                <a:latin typeface="Arial Black"/>
                <a:cs typeface="Arial Black"/>
              </a:rPr>
              <a:t>need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0" dirty="0">
                <a:latin typeface="Arial Black"/>
                <a:cs typeface="Arial Black"/>
              </a:rPr>
              <a:t>specify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location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5" dirty="0">
                <a:latin typeface="Arial Black"/>
                <a:cs typeface="Arial Black"/>
              </a:rPr>
              <a:t>files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45" dirty="0">
                <a:latin typeface="Arial Black"/>
                <a:cs typeface="Arial Black"/>
              </a:rPr>
              <a:t>need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20" dirty="0">
                <a:latin typeface="Arial Black"/>
                <a:cs typeface="Arial Black"/>
              </a:rPr>
              <a:t>built.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65" dirty="0">
                <a:latin typeface="Arial Black"/>
                <a:cs typeface="Arial Black"/>
              </a:rPr>
              <a:t>example,  </a:t>
            </a:r>
            <a:r>
              <a:rPr sz="1200" spc="-225" dirty="0">
                <a:latin typeface="Arial Black"/>
                <a:cs typeface="Arial Black"/>
              </a:rPr>
              <a:t>we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90" dirty="0">
                <a:latin typeface="Arial Black"/>
                <a:cs typeface="Arial Black"/>
              </a:rPr>
              <a:t>assume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50" dirty="0">
                <a:latin typeface="Arial Black"/>
                <a:cs typeface="Arial Black"/>
              </a:rPr>
              <a:t>local </a:t>
            </a:r>
            <a:r>
              <a:rPr sz="1200" spc="-110" dirty="0">
                <a:latin typeface="Arial Black"/>
                <a:cs typeface="Arial Black"/>
              </a:rPr>
              <a:t>git </a:t>
            </a:r>
            <a:r>
              <a:rPr sz="1200" spc="-130" dirty="0">
                <a:latin typeface="Arial Black"/>
                <a:cs typeface="Arial Black"/>
              </a:rPr>
              <a:t>repository(E:\Program) </a:t>
            </a:r>
            <a:r>
              <a:rPr sz="1200" spc="-180" dirty="0">
                <a:latin typeface="Arial Black"/>
                <a:cs typeface="Arial Black"/>
              </a:rPr>
              <a:t>has </a:t>
            </a:r>
            <a:r>
              <a:rPr sz="1200" spc="-145" dirty="0">
                <a:latin typeface="Arial Black"/>
                <a:cs typeface="Arial Black"/>
              </a:rPr>
              <a:t>been </a:t>
            </a:r>
            <a:r>
              <a:rPr sz="1200" spc="-150" dirty="0">
                <a:latin typeface="Arial Black"/>
                <a:cs typeface="Arial Black"/>
              </a:rPr>
              <a:t>setup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55" dirty="0">
                <a:latin typeface="Arial Black"/>
                <a:cs typeface="Arial Black"/>
              </a:rPr>
              <a:t>contains </a:t>
            </a:r>
            <a:r>
              <a:rPr sz="1200" spc="-190" dirty="0">
                <a:latin typeface="Arial Black"/>
                <a:cs typeface="Arial Black"/>
              </a:rPr>
              <a:t>a  </a:t>
            </a:r>
            <a:r>
              <a:rPr sz="1200" spc="-125" dirty="0">
                <a:latin typeface="Arial Black"/>
                <a:cs typeface="Arial Black"/>
              </a:rPr>
              <a:t>‘HelloWorld.java’ </a:t>
            </a:r>
            <a:r>
              <a:rPr sz="1200" spc="-130" dirty="0">
                <a:latin typeface="Arial Black"/>
                <a:cs typeface="Arial Black"/>
              </a:rPr>
              <a:t>file. </a:t>
            </a:r>
            <a:r>
              <a:rPr sz="1200" spc="-175" dirty="0">
                <a:latin typeface="Arial Black"/>
                <a:cs typeface="Arial Black"/>
              </a:rPr>
              <a:t>Hence </a:t>
            </a:r>
            <a:r>
              <a:rPr sz="1200" spc="-155" dirty="0">
                <a:latin typeface="Arial Black"/>
                <a:cs typeface="Arial Black"/>
              </a:rPr>
              <a:t>scroll </a:t>
            </a:r>
            <a:r>
              <a:rPr sz="1200" spc="-145" dirty="0">
                <a:latin typeface="Arial Black"/>
                <a:cs typeface="Arial Black"/>
              </a:rPr>
              <a:t>down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0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Git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215" dirty="0">
                <a:latin typeface="Arial Black"/>
                <a:cs typeface="Arial Black"/>
              </a:rPr>
              <a:t>URL </a:t>
            </a:r>
            <a:r>
              <a:rPr sz="1200" spc="-95" dirty="0">
                <a:latin typeface="Arial Black"/>
                <a:cs typeface="Arial Black"/>
              </a:rPr>
              <a:t>of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local </a:t>
            </a:r>
            <a:r>
              <a:rPr sz="1200" spc="-110" dirty="0">
                <a:latin typeface="Arial Black"/>
                <a:cs typeface="Arial Black"/>
              </a:rPr>
              <a:t>git</a:t>
            </a:r>
            <a:r>
              <a:rPr sz="1200" spc="50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repository.</a:t>
            </a:r>
            <a:endParaRPr sz="1200">
              <a:latin typeface="Arial Black"/>
              <a:cs typeface="Arial Black"/>
            </a:endParaRPr>
          </a:p>
          <a:p>
            <a:pPr marL="12700" marR="120650">
              <a:lnSpc>
                <a:spcPct val="110900"/>
              </a:lnSpc>
              <a:spcBef>
                <a:spcPts val="1400"/>
              </a:spcBef>
            </a:pPr>
            <a:r>
              <a:rPr sz="1200" b="1" spc="30" dirty="0">
                <a:latin typeface="Arial"/>
                <a:cs typeface="Arial"/>
              </a:rPr>
              <a:t>Note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35" dirty="0">
                <a:latin typeface="Arial Black"/>
                <a:cs typeface="Arial Black"/>
              </a:rPr>
              <a:t>repository </a:t>
            </a:r>
            <a:r>
              <a:rPr sz="1200" spc="-105" dirty="0">
                <a:latin typeface="Arial Black"/>
                <a:cs typeface="Arial Black"/>
              </a:rPr>
              <a:t>if </a:t>
            </a:r>
            <a:r>
              <a:rPr sz="1200" spc="-145" dirty="0">
                <a:latin typeface="Arial Black"/>
                <a:cs typeface="Arial Black"/>
              </a:rPr>
              <a:t>hosted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30" dirty="0">
                <a:latin typeface="Arial Black"/>
                <a:cs typeface="Arial Black"/>
              </a:rPr>
              <a:t>Github, 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0" dirty="0">
                <a:latin typeface="Arial Black"/>
                <a:cs typeface="Arial Black"/>
              </a:rPr>
              <a:t>also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0" dirty="0">
                <a:latin typeface="Arial Black"/>
                <a:cs typeface="Arial Black"/>
              </a:rPr>
              <a:t>url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that  </a:t>
            </a:r>
            <a:r>
              <a:rPr sz="1200" spc="-135" dirty="0">
                <a:latin typeface="Arial Black"/>
                <a:cs typeface="Arial Black"/>
              </a:rPr>
              <a:t>repository </a:t>
            </a:r>
            <a:r>
              <a:rPr sz="1200" spc="-150" dirty="0">
                <a:latin typeface="Arial Black"/>
                <a:cs typeface="Arial Black"/>
              </a:rPr>
              <a:t>here. </a:t>
            </a:r>
            <a:r>
              <a:rPr sz="1200" spc="-140" dirty="0">
                <a:latin typeface="Arial Black"/>
                <a:cs typeface="Arial Black"/>
              </a:rPr>
              <a:t>In </a:t>
            </a:r>
            <a:r>
              <a:rPr sz="1200" spc="-120" dirty="0">
                <a:latin typeface="Arial Black"/>
                <a:cs typeface="Arial Black"/>
              </a:rPr>
              <a:t>addition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0" dirty="0">
                <a:latin typeface="Arial Black"/>
                <a:cs typeface="Arial Black"/>
              </a:rPr>
              <a:t>this,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40" dirty="0">
                <a:latin typeface="Arial Black"/>
                <a:cs typeface="Arial Black"/>
              </a:rPr>
              <a:t>would </a:t>
            </a:r>
            <a:r>
              <a:rPr sz="1200" spc="-145" dirty="0">
                <a:latin typeface="Arial Black"/>
                <a:cs typeface="Arial Black"/>
              </a:rPr>
              <a:t>need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0" dirty="0">
                <a:latin typeface="Arial Black"/>
                <a:cs typeface="Arial Black"/>
              </a:rPr>
              <a:t>Add </a:t>
            </a:r>
            <a:r>
              <a:rPr sz="1200" spc="-114" dirty="0">
                <a:latin typeface="Arial Black"/>
                <a:cs typeface="Arial Black"/>
              </a:rPr>
              <a:t>button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55" dirty="0">
                <a:latin typeface="Arial Black"/>
                <a:cs typeface="Arial Black"/>
              </a:rPr>
              <a:t>credentials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add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0" dirty="0">
                <a:latin typeface="Arial Black"/>
                <a:cs typeface="Arial Black"/>
              </a:rPr>
              <a:t>user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70" dirty="0">
                <a:latin typeface="Arial Black"/>
                <a:cs typeface="Arial Black"/>
              </a:rPr>
              <a:t>password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github </a:t>
            </a:r>
            <a:r>
              <a:rPr sz="1200" spc="-135" dirty="0">
                <a:latin typeface="Arial Black"/>
                <a:cs typeface="Arial Black"/>
              </a:rPr>
              <a:t>repository </a:t>
            </a:r>
            <a:r>
              <a:rPr sz="1200" spc="-170" dirty="0">
                <a:latin typeface="Arial Black"/>
                <a:cs typeface="Arial Black"/>
              </a:rPr>
              <a:t>so </a:t>
            </a:r>
            <a:r>
              <a:rPr sz="1200" spc="-140" dirty="0">
                <a:latin typeface="Arial Black"/>
                <a:cs typeface="Arial Black"/>
              </a:rPr>
              <a:t>that the </a:t>
            </a:r>
            <a:r>
              <a:rPr sz="1200" spc="-155" dirty="0">
                <a:latin typeface="Arial Black"/>
                <a:cs typeface="Arial Black"/>
              </a:rPr>
              <a:t>code 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55" dirty="0">
                <a:latin typeface="Arial Black"/>
                <a:cs typeface="Arial Black"/>
              </a:rPr>
              <a:t>picked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remote</a:t>
            </a:r>
            <a:r>
              <a:rPr sz="1200" spc="95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repository.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498091"/>
            <a:ext cx="5410200" cy="4333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918718"/>
            <a:ext cx="5956300" cy="149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40" dirty="0">
                <a:latin typeface="Arial"/>
                <a:cs typeface="Arial"/>
              </a:rPr>
              <a:t>What </a:t>
            </a:r>
            <a:r>
              <a:rPr sz="1800" b="1" spc="-105" dirty="0">
                <a:latin typeface="Arial"/>
                <a:cs typeface="Arial"/>
              </a:rPr>
              <a:t>is </a:t>
            </a:r>
            <a:r>
              <a:rPr sz="1800" b="1" spc="-30" dirty="0">
                <a:latin typeface="Arial"/>
                <a:cs typeface="Arial"/>
              </a:rPr>
              <a:t>Continuous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Integration?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25"/>
              </a:spcBef>
            </a:pPr>
            <a:r>
              <a:rPr sz="1200" spc="-135" dirty="0">
                <a:latin typeface="Arial Black"/>
                <a:cs typeface="Arial Black"/>
              </a:rPr>
              <a:t>Continuous Integration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0" dirty="0">
                <a:latin typeface="Arial Black"/>
                <a:cs typeface="Arial Black"/>
              </a:rPr>
              <a:t>development </a:t>
            </a:r>
            <a:r>
              <a:rPr sz="1200" spc="-165" dirty="0">
                <a:latin typeface="Arial Black"/>
                <a:cs typeface="Arial Black"/>
              </a:rPr>
              <a:t>practice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45" dirty="0">
                <a:latin typeface="Arial Black"/>
                <a:cs typeface="Arial Black"/>
              </a:rPr>
              <a:t>requires </a:t>
            </a:r>
            <a:r>
              <a:rPr sz="1200" spc="-140" dirty="0">
                <a:latin typeface="Arial Black"/>
                <a:cs typeface="Arial Black"/>
              </a:rPr>
              <a:t>developers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integrate  </a:t>
            </a:r>
            <a:r>
              <a:rPr sz="1200" spc="-155" dirty="0">
                <a:latin typeface="Arial Black"/>
                <a:cs typeface="Arial Black"/>
              </a:rPr>
              <a:t>code </a:t>
            </a:r>
            <a:r>
              <a:rPr sz="1200" spc="-120" dirty="0">
                <a:latin typeface="Arial Black"/>
                <a:cs typeface="Arial Black"/>
              </a:rPr>
              <a:t>into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0" dirty="0">
                <a:latin typeface="Arial Black"/>
                <a:cs typeface="Arial Black"/>
              </a:rPr>
              <a:t>shared </a:t>
            </a:r>
            <a:r>
              <a:rPr sz="1200" spc="-135" dirty="0">
                <a:latin typeface="Arial Black"/>
                <a:cs typeface="Arial Black"/>
              </a:rPr>
              <a:t>repository </a:t>
            </a:r>
            <a:r>
              <a:rPr sz="1200" spc="-160" dirty="0">
                <a:latin typeface="Arial Black"/>
                <a:cs typeface="Arial Black"/>
              </a:rPr>
              <a:t>at </a:t>
            </a:r>
            <a:r>
              <a:rPr sz="1200" spc="-135" dirty="0">
                <a:latin typeface="Arial Black"/>
                <a:cs typeface="Arial Black"/>
              </a:rPr>
              <a:t>regular </a:t>
            </a:r>
            <a:r>
              <a:rPr sz="1200" spc="-150" dirty="0">
                <a:latin typeface="Arial Black"/>
                <a:cs typeface="Arial Black"/>
              </a:rPr>
              <a:t>intervals. </a:t>
            </a: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60" dirty="0">
                <a:latin typeface="Arial Black"/>
                <a:cs typeface="Arial Black"/>
              </a:rPr>
              <a:t>concept </a:t>
            </a:r>
            <a:r>
              <a:rPr sz="1200" spc="-229" dirty="0">
                <a:latin typeface="Arial Black"/>
                <a:cs typeface="Arial Black"/>
              </a:rPr>
              <a:t>was </a:t>
            </a:r>
            <a:r>
              <a:rPr sz="1200" spc="-160" dirty="0">
                <a:latin typeface="Arial Black"/>
                <a:cs typeface="Arial Black"/>
              </a:rPr>
              <a:t>meant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0" dirty="0">
                <a:latin typeface="Arial Black"/>
                <a:cs typeface="Arial Black"/>
              </a:rPr>
              <a:t>remove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25" dirty="0">
                <a:latin typeface="Arial Black"/>
                <a:cs typeface="Arial Black"/>
              </a:rPr>
              <a:t>problem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10" dirty="0">
                <a:latin typeface="Arial Black"/>
                <a:cs typeface="Arial Black"/>
              </a:rPr>
              <a:t>finding </a:t>
            </a:r>
            <a:r>
              <a:rPr sz="1200" spc="-145" dirty="0">
                <a:latin typeface="Arial Black"/>
                <a:cs typeface="Arial Black"/>
              </a:rPr>
              <a:t>later </a:t>
            </a:r>
            <a:r>
              <a:rPr sz="1200" spc="-170" dirty="0">
                <a:latin typeface="Arial Black"/>
                <a:cs typeface="Arial Black"/>
              </a:rPr>
              <a:t>occurrence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85" dirty="0">
                <a:latin typeface="Arial Black"/>
                <a:cs typeface="Arial Black"/>
              </a:rPr>
              <a:t>issues </a:t>
            </a:r>
            <a:r>
              <a:rPr sz="1200" spc="-114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60" dirty="0">
                <a:latin typeface="Arial Black"/>
                <a:cs typeface="Arial Black"/>
              </a:rPr>
              <a:t>lifecycle. </a:t>
            </a:r>
            <a:r>
              <a:rPr sz="1200" spc="-135" dirty="0">
                <a:latin typeface="Arial Black"/>
                <a:cs typeface="Arial Black"/>
              </a:rPr>
              <a:t>Continuous  </a:t>
            </a:r>
            <a:r>
              <a:rPr sz="1200" spc="-130" dirty="0">
                <a:latin typeface="Arial Black"/>
                <a:cs typeface="Arial Black"/>
              </a:rPr>
              <a:t>integration </a:t>
            </a:r>
            <a:r>
              <a:rPr sz="1200" spc="-145" dirty="0">
                <a:latin typeface="Arial Black"/>
                <a:cs typeface="Arial Black"/>
              </a:rPr>
              <a:t>requires the developers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130" dirty="0">
                <a:latin typeface="Arial Black"/>
                <a:cs typeface="Arial Black"/>
              </a:rPr>
              <a:t>frequent builds. </a:t>
            </a:r>
            <a:r>
              <a:rPr sz="1200" spc="-185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common </a:t>
            </a:r>
            <a:r>
              <a:rPr sz="1200" spc="-165" dirty="0">
                <a:latin typeface="Arial Black"/>
                <a:cs typeface="Arial Black"/>
              </a:rPr>
              <a:t>practice </a:t>
            </a:r>
            <a:r>
              <a:rPr sz="1200" spc="-175" dirty="0">
                <a:latin typeface="Arial Black"/>
                <a:cs typeface="Arial Black"/>
              </a:rPr>
              <a:t>is 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65" dirty="0">
                <a:latin typeface="Arial Black"/>
                <a:cs typeface="Arial Black"/>
              </a:rPr>
              <a:t>whenever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55" dirty="0">
                <a:latin typeface="Arial Black"/>
                <a:cs typeface="Arial Black"/>
              </a:rPr>
              <a:t>code commit </a:t>
            </a:r>
            <a:r>
              <a:rPr sz="1200" spc="-175" dirty="0">
                <a:latin typeface="Arial Black"/>
                <a:cs typeface="Arial Black"/>
              </a:rPr>
              <a:t>occurs,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30" dirty="0">
                <a:latin typeface="Arial Black"/>
                <a:cs typeface="Arial Black"/>
              </a:rPr>
              <a:t>should </a:t>
            </a:r>
            <a:r>
              <a:rPr sz="1200" spc="-135" dirty="0">
                <a:latin typeface="Arial Black"/>
                <a:cs typeface="Arial Black"/>
              </a:rPr>
              <a:t>be</a:t>
            </a:r>
            <a:r>
              <a:rPr sz="1200" spc="-240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triggered.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02004" y="3074034"/>
            <a:ext cx="2355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latin typeface="Arial"/>
                <a:cs typeface="Arial"/>
              </a:rPr>
              <a:t>System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Requirements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14704" y="3551555"/>
          <a:ext cx="5939155" cy="1894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9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1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JDK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JDK 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1.5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sz="11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above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75"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  <a:spcBef>
                          <a:spcPts val="75"/>
                        </a:spcBef>
                      </a:pPr>
                      <a:r>
                        <a:rPr sz="1100" b="1" spc="20" dirty="0">
                          <a:latin typeface="Arial"/>
                          <a:cs typeface="Arial"/>
                        </a:rPr>
                        <a:t>Memory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  <a:spcBef>
                          <a:spcPts val="75"/>
                        </a:spcBef>
                      </a:pPr>
                      <a:r>
                        <a:rPr sz="1100" spc="-140" dirty="0">
                          <a:latin typeface="Arial Black"/>
                          <a:cs typeface="Arial Black"/>
                        </a:rPr>
                        <a:t>2 </a:t>
                      </a:r>
                      <a:r>
                        <a:rPr sz="1100" spc="-195" dirty="0">
                          <a:latin typeface="Arial Black"/>
                          <a:cs typeface="Arial Black"/>
                        </a:rPr>
                        <a:t>GB </a:t>
                      </a:r>
                      <a:r>
                        <a:rPr sz="1100" spc="-140" dirty="0">
                          <a:latin typeface="Arial Black"/>
                          <a:cs typeface="Arial Black"/>
                        </a:rPr>
                        <a:t>RAM</a:t>
                      </a:r>
                      <a:r>
                        <a:rPr sz="1100" spc="-4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(recommended)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9525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7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Disk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Space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208915">
                        <a:lnSpc>
                          <a:spcPts val="1450"/>
                        </a:lnSpc>
                        <a:spcBef>
                          <a:spcPts val="50"/>
                        </a:spcBef>
                      </a:pPr>
                      <a:r>
                        <a:rPr sz="1100" spc="-95" dirty="0">
                          <a:latin typeface="Arial Black"/>
                          <a:cs typeface="Arial Black"/>
                        </a:rPr>
                        <a:t>No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minimum </a:t>
                      </a:r>
                      <a:r>
                        <a:rPr sz="1100" spc="-125" dirty="0">
                          <a:latin typeface="Arial Black"/>
                          <a:cs typeface="Arial Black"/>
                        </a:rPr>
                        <a:t>requirement. </a:t>
                      </a:r>
                      <a:r>
                        <a:rPr sz="1100" spc="-120" dirty="0">
                          <a:latin typeface="Arial Black"/>
                          <a:cs typeface="Arial Black"/>
                        </a:rPr>
                        <a:t>Note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that </a:t>
                      </a:r>
                      <a:r>
                        <a:rPr sz="1100" spc="-165" dirty="0">
                          <a:latin typeface="Arial Black"/>
                          <a:cs typeface="Arial Black"/>
                        </a:rPr>
                        <a:t>since </a:t>
                      </a:r>
                      <a:r>
                        <a:rPr sz="1100" spc="-125" dirty="0">
                          <a:latin typeface="Arial Black"/>
                          <a:cs typeface="Arial Black"/>
                        </a:rPr>
                        <a:t>all </a:t>
                      </a:r>
                      <a:r>
                        <a:rPr sz="1100" spc="-120" dirty="0">
                          <a:latin typeface="Arial Black"/>
                          <a:cs typeface="Arial Black"/>
                        </a:rPr>
                        <a:t>builds </a:t>
                      </a:r>
                      <a:r>
                        <a:rPr sz="1100" spc="-145" dirty="0">
                          <a:latin typeface="Arial Black"/>
                          <a:cs typeface="Arial Black"/>
                        </a:rPr>
                        <a:t>will </a:t>
                      </a:r>
                      <a:r>
                        <a:rPr sz="1100" spc="-125" dirty="0">
                          <a:latin typeface="Arial Black"/>
                          <a:cs typeface="Arial Black"/>
                        </a:rPr>
                        <a:t>be 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stored </a:t>
                      </a:r>
                      <a:r>
                        <a:rPr sz="1100" spc="-100" dirty="0">
                          <a:latin typeface="Arial Black"/>
                          <a:cs typeface="Arial Black"/>
                        </a:rPr>
                        <a:t>on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the </a:t>
                      </a:r>
                      <a:r>
                        <a:rPr sz="1100" spc="-180" dirty="0">
                          <a:latin typeface="Arial Black"/>
                          <a:cs typeface="Arial Black"/>
                        </a:rPr>
                        <a:t>Jenkins </a:t>
                      </a:r>
                      <a:r>
                        <a:rPr sz="1100" spc="-155" dirty="0">
                          <a:latin typeface="Arial Black"/>
                          <a:cs typeface="Arial Black"/>
                        </a:rPr>
                        <a:t>machines, </a:t>
                      </a:r>
                      <a:r>
                        <a:rPr sz="1100" spc="-110" dirty="0">
                          <a:latin typeface="Arial Black"/>
                          <a:cs typeface="Arial Black"/>
                        </a:rPr>
                        <a:t>it </a:t>
                      </a:r>
                      <a:r>
                        <a:rPr sz="1100" spc="-165" dirty="0">
                          <a:latin typeface="Arial Black"/>
                          <a:cs typeface="Arial Black"/>
                        </a:rPr>
                        <a:t>has </a:t>
                      </a:r>
                      <a:r>
                        <a:rPr sz="1100" spc="-105" dirty="0">
                          <a:latin typeface="Arial Black"/>
                          <a:cs typeface="Arial Black"/>
                        </a:rPr>
                        <a:t>to </a:t>
                      </a:r>
                      <a:r>
                        <a:rPr sz="1100" spc="-125" dirty="0">
                          <a:latin typeface="Arial Black"/>
                          <a:cs typeface="Arial Black"/>
                        </a:rPr>
                        <a:t>be </a:t>
                      </a:r>
                      <a:r>
                        <a:rPr sz="1100" spc="-135" dirty="0">
                          <a:latin typeface="Arial Black"/>
                          <a:cs typeface="Arial Black"/>
                        </a:rPr>
                        <a:t>ensured</a:t>
                      </a:r>
                      <a:r>
                        <a:rPr sz="1100" spc="-10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that</a:t>
                      </a:r>
                      <a:endParaRPr sz="1100" dirty="0">
                        <a:latin typeface="Arial Black"/>
                        <a:cs typeface="Arial Black"/>
                      </a:endParaRPr>
                    </a:p>
                    <a:p>
                      <a:pPr marL="67945">
                        <a:lnSpc>
                          <a:spcPts val="1310"/>
                        </a:lnSpc>
                        <a:spcBef>
                          <a:spcPts val="75"/>
                        </a:spcBef>
                      </a:pPr>
                      <a:r>
                        <a:rPr sz="1100" spc="-135" dirty="0">
                          <a:latin typeface="Arial Black"/>
                          <a:cs typeface="Arial Black"/>
                        </a:rPr>
                        <a:t>sufficient </a:t>
                      </a:r>
                      <a:r>
                        <a:rPr sz="1100" spc="-150" dirty="0">
                          <a:latin typeface="Arial Black"/>
                          <a:cs typeface="Arial Black"/>
                        </a:rPr>
                        <a:t>disk </a:t>
                      </a:r>
                      <a:r>
                        <a:rPr sz="1100" spc="-175" dirty="0">
                          <a:latin typeface="Arial Black"/>
                          <a:cs typeface="Arial Black"/>
                        </a:rPr>
                        <a:t>space </a:t>
                      </a:r>
                      <a:r>
                        <a:rPr sz="1100" spc="-155" dirty="0">
                          <a:latin typeface="Arial Black"/>
                          <a:cs typeface="Arial Black"/>
                        </a:rPr>
                        <a:t>is </a:t>
                      </a:r>
                      <a:r>
                        <a:rPr sz="1100" spc="-140" dirty="0">
                          <a:latin typeface="Arial Black"/>
                          <a:cs typeface="Arial Black"/>
                        </a:rPr>
                        <a:t>available </a:t>
                      </a:r>
                      <a:r>
                        <a:rPr sz="1100" spc="-95" dirty="0">
                          <a:latin typeface="Arial Black"/>
                          <a:cs typeface="Arial Black"/>
                        </a:rPr>
                        <a:t>for </a:t>
                      </a:r>
                      <a:r>
                        <a:rPr sz="1100" spc="-100" dirty="0">
                          <a:latin typeface="Arial Black"/>
                          <a:cs typeface="Arial Black"/>
                        </a:rPr>
                        <a:t>build</a:t>
                      </a:r>
                      <a:r>
                        <a:rPr sz="1100" spc="-24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40" dirty="0">
                          <a:latin typeface="Arial Black"/>
                          <a:cs typeface="Arial Black"/>
                        </a:rPr>
                        <a:t>storage.</a:t>
                      </a:r>
                      <a:endParaRPr sz="1100" dirty="0">
                        <a:latin typeface="Arial Black"/>
                        <a:cs typeface="Arial Black"/>
                      </a:endParaRPr>
                    </a:p>
                  </a:txBody>
                  <a:tcPr marL="0" marR="0" marT="635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Operating 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System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Version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262890">
                        <a:lnSpc>
                          <a:spcPts val="1460"/>
                        </a:lnSpc>
                        <a:spcBef>
                          <a:spcPts val="30"/>
                        </a:spcBef>
                      </a:pPr>
                      <a:r>
                        <a:rPr sz="1100" spc="-175" dirty="0">
                          <a:latin typeface="Arial Black"/>
                          <a:cs typeface="Arial Black"/>
                        </a:rPr>
                        <a:t>Jenkins can </a:t>
                      </a:r>
                      <a:r>
                        <a:rPr sz="1100" spc="-125" dirty="0">
                          <a:latin typeface="Arial Black"/>
                          <a:cs typeface="Arial Black"/>
                        </a:rPr>
                        <a:t>be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installed </a:t>
                      </a:r>
                      <a:r>
                        <a:rPr sz="1100" spc="-100" dirty="0">
                          <a:latin typeface="Arial Black"/>
                          <a:cs typeface="Arial Black"/>
                        </a:rPr>
                        <a:t>on </a:t>
                      </a:r>
                      <a:r>
                        <a:rPr sz="1100" spc="-135" dirty="0">
                          <a:latin typeface="Arial Black"/>
                          <a:cs typeface="Arial Black"/>
                        </a:rPr>
                        <a:t>Windows, </a:t>
                      </a:r>
                      <a:r>
                        <a:rPr sz="1100" spc="-105" dirty="0">
                          <a:latin typeface="Arial Black"/>
                          <a:cs typeface="Arial Black"/>
                        </a:rPr>
                        <a:t>Ubuntu/Debian, </a:t>
                      </a:r>
                      <a:r>
                        <a:rPr sz="1100" spc="-155" dirty="0">
                          <a:latin typeface="Arial Black"/>
                          <a:cs typeface="Arial Black"/>
                        </a:rPr>
                        <a:t>Red  </a:t>
                      </a:r>
                      <a:r>
                        <a:rPr sz="1100" spc="-114" dirty="0">
                          <a:latin typeface="Arial Black"/>
                          <a:cs typeface="Arial Black"/>
                        </a:rPr>
                        <a:t>Hat/Fedora/CentOS, </a:t>
                      </a:r>
                      <a:r>
                        <a:rPr sz="1100" spc="-150" dirty="0">
                          <a:latin typeface="Arial Black"/>
                          <a:cs typeface="Arial Black"/>
                        </a:rPr>
                        <a:t>Mac </a:t>
                      </a:r>
                      <a:r>
                        <a:rPr sz="1100" spc="-155" dirty="0">
                          <a:latin typeface="Arial Black"/>
                          <a:cs typeface="Arial Black"/>
                        </a:rPr>
                        <a:t>OS </a:t>
                      </a:r>
                      <a:r>
                        <a:rPr sz="1100" spc="-170" dirty="0">
                          <a:latin typeface="Arial Black"/>
                          <a:cs typeface="Arial Black"/>
                        </a:rPr>
                        <a:t>X, </a:t>
                      </a:r>
                      <a:r>
                        <a:rPr sz="1100" spc="-155" dirty="0">
                          <a:latin typeface="Arial Black"/>
                          <a:cs typeface="Arial Black"/>
                        </a:rPr>
                        <a:t>openSUSE, </a:t>
                      </a:r>
                      <a:r>
                        <a:rPr sz="1100" spc="-175" dirty="0">
                          <a:latin typeface="Arial Black"/>
                          <a:cs typeface="Arial Black"/>
                        </a:rPr>
                        <a:t>FReeBSD,  </a:t>
                      </a:r>
                      <a:r>
                        <a:rPr sz="1100" spc="-140" dirty="0">
                          <a:latin typeface="Arial Black"/>
                          <a:cs typeface="Arial Black"/>
                        </a:rPr>
                        <a:t>OpenBSD, </a:t>
                      </a:r>
                      <a:r>
                        <a:rPr sz="1100" spc="-125" dirty="0">
                          <a:latin typeface="Arial Black"/>
                          <a:cs typeface="Arial Black"/>
                        </a:rPr>
                        <a:t>Gentoo </a:t>
                      </a:r>
                      <a:r>
                        <a:rPr sz="1100" spc="-100" dirty="0">
                          <a:latin typeface="Arial Black"/>
                          <a:cs typeface="Arial Black"/>
                        </a:rPr>
                        <a:t>or </a:t>
                      </a:r>
                      <a:r>
                        <a:rPr sz="1100" spc="-150" dirty="0">
                          <a:latin typeface="Arial Black"/>
                          <a:cs typeface="Arial Black"/>
                        </a:rPr>
                        <a:t>Docker </a:t>
                      </a:r>
                      <a:r>
                        <a:rPr sz="1100" spc="-100" dirty="0">
                          <a:latin typeface="Arial Black"/>
                          <a:cs typeface="Arial Black"/>
                        </a:rPr>
                        <a:t>or</a:t>
                      </a:r>
                      <a:r>
                        <a:rPr sz="1100" spc="-4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50" dirty="0">
                          <a:latin typeface="Arial Black"/>
                          <a:cs typeface="Arial Black"/>
                        </a:rPr>
                        <a:t>AWS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381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206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b="1" spc="-45" dirty="0">
                          <a:latin typeface="Arial"/>
                          <a:cs typeface="Arial"/>
                        </a:rPr>
                        <a:t>Java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Container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marR="473709">
                        <a:lnSpc>
                          <a:spcPts val="1470"/>
                        </a:lnSpc>
                        <a:spcBef>
                          <a:spcPts val="20"/>
                        </a:spcBef>
                      </a:pPr>
                      <a:r>
                        <a:rPr sz="1100" spc="-165" dirty="0">
                          <a:latin typeface="Arial Black"/>
                          <a:cs typeface="Arial Black"/>
                        </a:rPr>
                        <a:t>The </a:t>
                      </a:r>
                      <a:r>
                        <a:rPr sz="1100" spc="-140" dirty="0">
                          <a:latin typeface="Arial Black"/>
                          <a:cs typeface="Arial Black"/>
                        </a:rPr>
                        <a:t>WAR </a:t>
                      </a:r>
                      <a:r>
                        <a:rPr sz="1100" spc="-114" dirty="0">
                          <a:latin typeface="Arial Black"/>
                          <a:cs typeface="Arial Black"/>
                        </a:rPr>
                        <a:t>file </a:t>
                      </a:r>
                      <a:r>
                        <a:rPr sz="1100" spc="-175" dirty="0">
                          <a:latin typeface="Arial Black"/>
                          <a:cs typeface="Arial Black"/>
                        </a:rPr>
                        <a:t>can </a:t>
                      </a:r>
                      <a:r>
                        <a:rPr sz="1100" spc="-125" dirty="0">
                          <a:latin typeface="Arial Black"/>
                          <a:cs typeface="Arial Black"/>
                        </a:rPr>
                        <a:t>be </a:t>
                      </a:r>
                      <a:r>
                        <a:rPr sz="1100" spc="-110" dirty="0">
                          <a:latin typeface="Arial Black"/>
                          <a:cs typeface="Arial Black"/>
                        </a:rPr>
                        <a:t>run in </a:t>
                      </a:r>
                      <a:r>
                        <a:rPr sz="1100" spc="-140" dirty="0">
                          <a:latin typeface="Arial Black"/>
                          <a:cs typeface="Arial Black"/>
                        </a:rPr>
                        <a:t>any </a:t>
                      </a:r>
                      <a:r>
                        <a:rPr sz="1100" spc="-135" dirty="0">
                          <a:latin typeface="Arial Black"/>
                          <a:cs typeface="Arial Black"/>
                        </a:rPr>
                        <a:t>container that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supports  </a:t>
                      </a:r>
                      <a:r>
                        <a:rPr sz="1100" spc="-145" dirty="0">
                          <a:latin typeface="Arial Black"/>
                          <a:cs typeface="Arial Black"/>
                        </a:rPr>
                        <a:t>Servlet </a:t>
                      </a:r>
                      <a:r>
                        <a:rPr sz="1100" spc="-150" dirty="0">
                          <a:latin typeface="Arial Black"/>
                          <a:cs typeface="Arial Black"/>
                        </a:rPr>
                        <a:t>2.4/JSP </a:t>
                      </a:r>
                      <a:r>
                        <a:rPr sz="1100" spc="-135" dirty="0">
                          <a:latin typeface="Arial Black"/>
                          <a:cs typeface="Arial Black"/>
                        </a:rPr>
                        <a:t>2.0 </a:t>
                      </a:r>
                      <a:r>
                        <a:rPr sz="1100" spc="-105" dirty="0">
                          <a:latin typeface="Arial Black"/>
                          <a:cs typeface="Arial Black"/>
                        </a:rPr>
                        <a:t>or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later.(An </a:t>
                      </a:r>
                      <a:r>
                        <a:rPr sz="1100" spc="-155" dirty="0">
                          <a:latin typeface="Arial Black"/>
                          <a:cs typeface="Arial Black"/>
                        </a:rPr>
                        <a:t>example is </a:t>
                      </a:r>
                      <a:r>
                        <a:rPr sz="1100" spc="-165" dirty="0">
                          <a:latin typeface="Arial Black"/>
                          <a:cs typeface="Arial Black"/>
                        </a:rPr>
                        <a:t>Tomcat</a:t>
                      </a:r>
                      <a:r>
                        <a:rPr sz="1100" spc="-22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25" dirty="0">
                          <a:latin typeface="Arial Black"/>
                          <a:cs typeface="Arial Black"/>
                        </a:rPr>
                        <a:t>5).</a:t>
                      </a:r>
                      <a:endParaRPr sz="1100" dirty="0">
                        <a:latin typeface="Arial Black"/>
                        <a:cs typeface="Arial Black"/>
                      </a:endParaRPr>
                    </a:p>
                  </a:txBody>
                  <a:tcPr marL="0" marR="0" marT="254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14704" y="6488557"/>
            <a:ext cx="2716530" cy="37211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-</a:t>
            </a:r>
            <a:r>
              <a:rPr sz="2200" b="1" spc="3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E5395"/>
                </a:solidFill>
                <a:latin typeface="Arial"/>
                <a:cs typeface="Arial"/>
              </a:rPr>
              <a:t>Installation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7071741"/>
            <a:ext cx="5591175" cy="887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Download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70" dirty="0">
                <a:latin typeface="Arial"/>
                <a:cs typeface="Arial"/>
              </a:rPr>
              <a:t>Jenkins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30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official </a:t>
            </a:r>
            <a:r>
              <a:rPr sz="1200" spc="-170" dirty="0">
                <a:latin typeface="Arial Black"/>
                <a:cs typeface="Arial Black"/>
              </a:rPr>
              <a:t>website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u="sng" spc="-1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Jenkins</a:t>
            </a:r>
            <a:r>
              <a:rPr sz="1200" spc="-185" dirty="0">
                <a:latin typeface="Arial Black"/>
                <a:cs typeface="Arial Black"/>
              </a:rPr>
              <a:t>. </a:t>
            </a: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25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given </a:t>
            </a:r>
            <a:r>
              <a:rPr sz="1200" spc="-140" dirty="0">
                <a:latin typeface="Arial Black"/>
                <a:cs typeface="Arial Black"/>
              </a:rPr>
              <a:t>link, </a:t>
            </a:r>
            <a:r>
              <a:rPr sz="1200" spc="-125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get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45" dirty="0">
                <a:latin typeface="Arial Black"/>
                <a:cs typeface="Arial Black"/>
              </a:rPr>
              <a:t>home </a:t>
            </a:r>
            <a:r>
              <a:rPr sz="1200" spc="-140" dirty="0">
                <a:latin typeface="Arial Black"/>
                <a:cs typeface="Arial Black"/>
              </a:rPr>
              <a:t>page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35" dirty="0">
                <a:latin typeface="Arial Black"/>
                <a:cs typeface="Arial Black"/>
              </a:rPr>
              <a:t>official </a:t>
            </a:r>
            <a:r>
              <a:rPr sz="1200" spc="-170" dirty="0">
                <a:latin typeface="Arial Black"/>
                <a:cs typeface="Arial Black"/>
              </a:rPr>
              <a:t>website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70" dirty="0">
                <a:latin typeface="Arial Black"/>
                <a:cs typeface="Arial Black"/>
              </a:rPr>
              <a:t>shown</a:t>
            </a:r>
            <a:r>
              <a:rPr sz="1200" spc="-9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below.</a:t>
            </a:r>
            <a:endParaRPr sz="12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428869"/>
            <a:ext cx="580263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5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55" dirty="0">
                <a:latin typeface="Arial Black"/>
                <a:cs typeface="Arial Black"/>
              </a:rPr>
              <a:t>Now </a:t>
            </a:r>
            <a:r>
              <a:rPr sz="1200" spc="-10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Build </a:t>
            </a:r>
            <a:r>
              <a:rPr sz="1200" spc="-160" dirty="0">
                <a:latin typeface="Arial Black"/>
                <a:cs typeface="Arial Black"/>
              </a:rPr>
              <a:t>section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8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20" dirty="0">
                <a:latin typeface="Arial Black"/>
                <a:cs typeface="Arial Black"/>
              </a:rPr>
              <a:t>Add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60" dirty="0">
                <a:latin typeface="Arial Black"/>
                <a:cs typeface="Arial Black"/>
              </a:rPr>
              <a:t>step </a:t>
            </a:r>
            <a:r>
              <a:rPr sz="1200" spc="-165" dirty="0">
                <a:latin typeface="Arial Black"/>
                <a:cs typeface="Arial Black"/>
              </a:rPr>
              <a:t>→ </a:t>
            </a:r>
            <a:r>
              <a:rPr sz="1200" spc="-195" dirty="0">
                <a:latin typeface="Arial Black"/>
                <a:cs typeface="Arial Black"/>
              </a:rPr>
              <a:t>Execute </a:t>
            </a:r>
            <a:r>
              <a:rPr sz="1200" spc="-145" dirty="0">
                <a:latin typeface="Arial Black"/>
                <a:cs typeface="Arial Black"/>
              </a:rPr>
              <a:t>Windows  </a:t>
            </a:r>
            <a:r>
              <a:rPr sz="1200" spc="-160" dirty="0">
                <a:latin typeface="Arial Black"/>
                <a:cs typeface="Arial Black"/>
              </a:rPr>
              <a:t>batch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command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0200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410580"/>
            <a:ext cx="5913120" cy="94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6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command </a:t>
            </a:r>
            <a:r>
              <a:rPr sz="1200" spc="-160" dirty="0">
                <a:latin typeface="Arial Black"/>
                <a:cs typeface="Arial Black"/>
              </a:rPr>
              <a:t>window,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65" dirty="0">
                <a:latin typeface="Arial Black"/>
                <a:cs typeface="Arial Black"/>
              </a:rPr>
              <a:t>commands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0" dirty="0">
                <a:latin typeface="Arial Black"/>
                <a:cs typeface="Arial Black"/>
              </a:rPr>
              <a:t>then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95" dirty="0">
                <a:latin typeface="Arial Black"/>
                <a:cs typeface="Arial Black"/>
              </a:rPr>
              <a:t>Save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button.</a:t>
            </a:r>
            <a:endParaRPr sz="1200">
              <a:latin typeface="Arial Black"/>
              <a:cs typeface="Arial Black"/>
            </a:endParaRPr>
          </a:p>
          <a:p>
            <a:pPr marL="12700" marR="4680585">
              <a:lnSpc>
                <a:spcPct val="111000"/>
              </a:lnSpc>
              <a:spcBef>
                <a:spcPts val="1410"/>
              </a:spcBef>
            </a:pPr>
            <a:r>
              <a:rPr sz="1000" spc="-200" dirty="0">
                <a:latin typeface="Arial Black"/>
                <a:cs typeface="Arial Black"/>
              </a:rPr>
              <a:t>Javac </a:t>
            </a:r>
            <a:r>
              <a:rPr sz="1000" spc="-110" dirty="0">
                <a:latin typeface="Arial Black"/>
                <a:cs typeface="Arial Black"/>
              </a:rPr>
              <a:t>HelloWorld.java  </a:t>
            </a:r>
            <a:r>
              <a:rPr sz="1000" spc="-195" dirty="0">
                <a:latin typeface="Arial Black"/>
                <a:cs typeface="Arial Black"/>
              </a:rPr>
              <a:t>Java</a:t>
            </a:r>
            <a:r>
              <a:rPr sz="1000" spc="-75" dirty="0">
                <a:latin typeface="Arial Black"/>
                <a:cs typeface="Arial Black"/>
              </a:rPr>
              <a:t> </a:t>
            </a:r>
            <a:r>
              <a:rPr sz="1000" spc="-100" dirty="0">
                <a:latin typeface="Arial Black"/>
                <a:cs typeface="Arial Black"/>
              </a:rPr>
              <a:t>HelloWorld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00675" cy="4324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6015228"/>
              <a:ext cx="5390515" cy="25707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5410580"/>
            <a:ext cx="529145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7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65" dirty="0">
                <a:latin typeface="Arial Black"/>
                <a:cs typeface="Arial Black"/>
              </a:rPr>
              <a:t>saved,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Build </a:t>
            </a:r>
            <a:r>
              <a:rPr sz="1200" spc="-160" dirty="0">
                <a:latin typeface="Arial Black"/>
                <a:cs typeface="Arial Black"/>
              </a:rPr>
              <a:t>Now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00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65" dirty="0">
                <a:latin typeface="Arial Black"/>
                <a:cs typeface="Arial Black"/>
              </a:rPr>
              <a:t>have  </a:t>
            </a:r>
            <a:r>
              <a:rPr sz="1200" spc="-175" dirty="0">
                <a:latin typeface="Arial Black"/>
                <a:cs typeface="Arial Black"/>
              </a:rPr>
              <a:t>successfully </a:t>
            </a:r>
            <a:r>
              <a:rPr sz="1200" spc="-130" dirty="0">
                <a:latin typeface="Arial Black"/>
                <a:cs typeface="Arial Black"/>
              </a:rPr>
              <a:t>defined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15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job.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914400"/>
            <a:ext cx="5400675" cy="432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2809"/>
            <a:ext cx="559943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8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05" dirty="0">
                <a:latin typeface="Arial Black"/>
                <a:cs typeface="Arial Black"/>
              </a:rPr>
              <a:t>build </a:t>
            </a:r>
            <a:r>
              <a:rPr sz="1200" spc="-175" dirty="0">
                <a:latin typeface="Arial Black"/>
                <a:cs typeface="Arial Black"/>
              </a:rPr>
              <a:t>is </a:t>
            </a:r>
            <a:r>
              <a:rPr sz="1200" spc="-155" dirty="0">
                <a:latin typeface="Arial Black"/>
                <a:cs typeface="Arial Black"/>
              </a:rPr>
              <a:t>scheduled, </a:t>
            </a:r>
            <a:r>
              <a:rPr sz="1200" spc="-120" dirty="0">
                <a:latin typeface="Arial Black"/>
                <a:cs typeface="Arial Black"/>
              </a:rPr>
              <a:t>it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25" dirty="0">
                <a:latin typeface="Arial Black"/>
                <a:cs typeface="Arial Black"/>
              </a:rPr>
              <a:t>run. </a:t>
            </a:r>
            <a:r>
              <a:rPr sz="1200" spc="-185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40" dirty="0">
                <a:latin typeface="Arial Black"/>
                <a:cs typeface="Arial Black"/>
              </a:rPr>
              <a:t>Build history </a:t>
            </a:r>
            <a:r>
              <a:rPr sz="1200" spc="-160" dirty="0">
                <a:latin typeface="Arial Black"/>
                <a:cs typeface="Arial Black"/>
              </a:rPr>
              <a:t>section  </a:t>
            </a:r>
            <a:r>
              <a:rPr sz="1200" spc="-190" dirty="0">
                <a:latin typeface="Arial Black"/>
                <a:cs typeface="Arial Black"/>
              </a:rPr>
              <a:t>shows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75" dirty="0">
                <a:latin typeface="Arial Black"/>
                <a:cs typeface="Arial Black"/>
              </a:rPr>
              <a:t>is </a:t>
            </a:r>
            <a:r>
              <a:rPr sz="1200" spc="-120" dirty="0">
                <a:latin typeface="Arial Black"/>
                <a:cs typeface="Arial Black"/>
              </a:rPr>
              <a:t>in</a:t>
            </a:r>
            <a:r>
              <a:rPr sz="1200" spc="-30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progress.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698619"/>
            <a:ext cx="579882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9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9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05" dirty="0">
                <a:latin typeface="Arial Black"/>
                <a:cs typeface="Arial Black"/>
              </a:rPr>
              <a:t>build </a:t>
            </a:r>
            <a:r>
              <a:rPr sz="1200" spc="-175" dirty="0">
                <a:latin typeface="Arial Black"/>
                <a:cs typeface="Arial Black"/>
              </a:rPr>
              <a:t>is </a:t>
            </a:r>
            <a:r>
              <a:rPr sz="1200" spc="-145" dirty="0">
                <a:latin typeface="Arial Black"/>
                <a:cs typeface="Arial Black"/>
              </a:rPr>
              <a:t>completed,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70" dirty="0">
                <a:latin typeface="Arial Black"/>
                <a:cs typeface="Arial Black"/>
              </a:rPr>
              <a:t>status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80" dirty="0">
                <a:latin typeface="Arial Black"/>
                <a:cs typeface="Arial Black"/>
              </a:rPr>
              <a:t>show </a:t>
            </a:r>
            <a:r>
              <a:rPr sz="1200" spc="-105" dirty="0">
                <a:latin typeface="Arial Black"/>
                <a:cs typeface="Arial Black"/>
              </a:rPr>
              <a:t>if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229" dirty="0">
                <a:latin typeface="Arial Black"/>
                <a:cs typeface="Arial Black"/>
              </a:rPr>
              <a:t>was  </a:t>
            </a:r>
            <a:r>
              <a:rPr sz="1200" spc="-185" dirty="0">
                <a:latin typeface="Arial Black"/>
                <a:cs typeface="Arial Black"/>
              </a:rPr>
              <a:t>successful </a:t>
            </a:r>
            <a:r>
              <a:rPr sz="1200" spc="-110" dirty="0">
                <a:latin typeface="Arial Black"/>
                <a:cs typeface="Arial Black"/>
              </a:rPr>
              <a:t>or </a:t>
            </a:r>
            <a:r>
              <a:rPr sz="1200" spc="-120" dirty="0">
                <a:latin typeface="Arial Black"/>
                <a:cs typeface="Arial Black"/>
              </a:rPr>
              <a:t>not.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14" dirty="0">
                <a:latin typeface="Arial Black"/>
                <a:cs typeface="Arial Black"/>
              </a:rPr>
              <a:t>our </a:t>
            </a:r>
            <a:r>
              <a:rPr sz="1200" spc="-200" dirty="0">
                <a:latin typeface="Arial Black"/>
                <a:cs typeface="Arial Black"/>
              </a:rPr>
              <a:t>case,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80" dirty="0">
                <a:latin typeface="Arial Black"/>
                <a:cs typeface="Arial Black"/>
              </a:rPr>
              <a:t>has </a:t>
            </a:r>
            <a:r>
              <a:rPr sz="1200" spc="-145" dirty="0">
                <a:latin typeface="Arial Black"/>
                <a:cs typeface="Arial Black"/>
              </a:rPr>
              <a:t>been </a:t>
            </a:r>
            <a:r>
              <a:rPr sz="1200" spc="-170" dirty="0">
                <a:latin typeface="Arial Black"/>
                <a:cs typeface="Arial Black"/>
              </a:rPr>
              <a:t>executed successfully. </a:t>
            </a:r>
            <a:r>
              <a:rPr sz="1200" spc="-175" dirty="0">
                <a:latin typeface="Arial Black"/>
                <a:cs typeface="Arial Black"/>
              </a:rPr>
              <a:t>Click  </a:t>
            </a:r>
            <a:r>
              <a:rPr sz="1200" spc="-110" dirty="0">
                <a:latin typeface="Arial Black"/>
                <a:cs typeface="Arial Black"/>
              </a:rPr>
              <a:t>on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#1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in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Build</a:t>
            </a:r>
            <a:r>
              <a:rPr sz="1200" spc="-6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history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to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10" dirty="0">
                <a:latin typeface="Arial Black"/>
                <a:cs typeface="Arial Black"/>
              </a:rPr>
              <a:t>bring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10" dirty="0">
                <a:latin typeface="Arial Black"/>
                <a:cs typeface="Arial Black"/>
              </a:rPr>
              <a:t>up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details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95" dirty="0">
                <a:latin typeface="Arial Black"/>
                <a:cs typeface="Arial Black"/>
              </a:rPr>
              <a:t>of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build.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8420861"/>
            <a:ext cx="4928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10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Console </a:t>
            </a:r>
            <a:r>
              <a:rPr sz="1200" spc="-114" dirty="0">
                <a:latin typeface="Arial Black"/>
                <a:cs typeface="Arial Black"/>
              </a:rPr>
              <a:t>Output </a:t>
            </a:r>
            <a:r>
              <a:rPr sz="1200" spc="-145" dirty="0">
                <a:latin typeface="Arial Black"/>
                <a:cs typeface="Arial Black"/>
              </a:rPr>
              <a:t>link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details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80" dirty="0">
                <a:latin typeface="Arial Black"/>
                <a:cs typeface="Arial Black"/>
              </a:rPr>
              <a:t> </a:t>
            </a:r>
            <a:r>
              <a:rPr sz="1200" spc="-110" dirty="0">
                <a:latin typeface="Arial Black"/>
                <a:cs typeface="Arial Black"/>
              </a:rPr>
              <a:t>build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498091"/>
            <a:ext cx="5400675" cy="3028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7" name="object 7"/>
            <p:cNvSpPr/>
            <p:nvPr/>
          </p:nvSpPr>
          <p:spPr>
            <a:xfrm>
              <a:off x="914400" y="5504941"/>
              <a:ext cx="5429250" cy="27241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050530"/>
            <a:ext cx="592074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40" dirty="0">
                <a:latin typeface="Arial Black"/>
                <a:cs typeface="Arial Black"/>
              </a:rPr>
              <a:t>Apart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steps </a:t>
            </a:r>
            <a:r>
              <a:rPr sz="1200" spc="-170" dirty="0">
                <a:latin typeface="Arial Black"/>
                <a:cs typeface="Arial Black"/>
              </a:rPr>
              <a:t>shown </a:t>
            </a:r>
            <a:r>
              <a:rPr sz="1200" spc="-145" dirty="0">
                <a:latin typeface="Arial Black"/>
                <a:cs typeface="Arial Black"/>
              </a:rPr>
              <a:t>above there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50" dirty="0">
                <a:latin typeface="Arial Black"/>
                <a:cs typeface="Arial Black"/>
              </a:rPr>
              <a:t>just </a:t>
            </a:r>
            <a:r>
              <a:rPr sz="1200" spc="-170" dirty="0">
                <a:latin typeface="Arial Black"/>
                <a:cs typeface="Arial Black"/>
              </a:rPr>
              <a:t>so </a:t>
            </a:r>
            <a:r>
              <a:rPr sz="1200" spc="-160" dirty="0">
                <a:latin typeface="Arial Black"/>
                <a:cs typeface="Arial Black"/>
              </a:rPr>
              <a:t>many </a:t>
            </a:r>
            <a:r>
              <a:rPr sz="1200" spc="-210" dirty="0">
                <a:latin typeface="Arial Black"/>
                <a:cs typeface="Arial Black"/>
              </a:rPr>
              <a:t>ways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75" dirty="0">
                <a:latin typeface="Arial Black"/>
                <a:cs typeface="Arial Black"/>
              </a:rPr>
              <a:t>create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14" dirty="0">
                <a:latin typeface="Arial Black"/>
                <a:cs typeface="Arial Black"/>
              </a:rPr>
              <a:t>job,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25" dirty="0">
                <a:latin typeface="Arial Black"/>
                <a:cs typeface="Arial Black"/>
              </a:rPr>
              <a:t>options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60" dirty="0">
                <a:latin typeface="Arial Black"/>
                <a:cs typeface="Arial Black"/>
              </a:rPr>
              <a:t>are many, </a:t>
            </a:r>
            <a:r>
              <a:rPr sz="1200" spc="-175" dirty="0">
                <a:latin typeface="Arial Black"/>
                <a:cs typeface="Arial Black"/>
              </a:rPr>
              <a:t>which </a:t>
            </a:r>
            <a:r>
              <a:rPr sz="1200" spc="-180" dirty="0">
                <a:latin typeface="Arial Black"/>
                <a:cs typeface="Arial Black"/>
              </a:rPr>
              <a:t>what </a:t>
            </a:r>
            <a:r>
              <a:rPr sz="1200" spc="-195" dirty="0">
                <a:latin typeface="Arial Black"/>
                <a:cs typeface="Arial Black"/>
              </a:rPr>
              <a:t>makes Jenkins </a:t>
            </a:r>
            <a:r>
              <a:rPr sz="1200" spc="-185" dirty="0">
                <a:latin typeface="Arial Black"/>
                <a:cs typeface="Arial Black"/>
              </a:rPr>
              <a:t>such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0" dirty="0">
                <a:latin typeface="Arial Black"/>
                <a:cs typeface="Arial Black"/>
              </a:rPr>
              <a:t>fantastic </a:t>
            </a:r>
            <a:r>
              <a:rPr sz="1200" spc="-140" dirty="0">
                <a:latin typeface="Arial Black"/>
                <a:cs typeface="Arial Black"/>
              </a:rPr>
              <a:t>continuous  </a:t>
            </a:r>
            <a:r>
              <a:rPr sz="1200" spc="-135" dirty="0">
                <a:latin typeface="Arial Black"/>
                <a:cs typeface="Arial Black"/>
              </a:rPr>
              <a:t>deployment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tool.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914400"/>
            <a:ext cx="5419090" cy="2676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3707891"/>
            <a:ext cx="5400675" cy="4171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2844800" cy="3727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spc="-85" dirty="0">
                <a:solidFill>
                  <a:srgbClr val="2E5395"/>
                </a:solidFill>
              </a:rPr>
              <a:t>Jenkins </a:t>
            </a:r>
            <a:r>
              <a:rPr sz="2200" spc="155" dirty="0">
                <a:solidFill>
                  <a:srgbClr val="2E5395"/>
                </a:solidFill>
              </a:rPr>
              <a:t>- </a:t>
            </a:r>
            <a:r>
              <a:rPr sz="2200" spc="30" dirty="0">
                <a:solidFill>
                  <a:srgbClr val="2E5395"/>
                </a:solidFill>
              </a:rPr>
              <a:t>Unit</a:t>
            </a:r>
            <a:r>
              <a:rPr sz="2200" spc="-140" dirty="0">
                <a:solidFill>
                  <a:srgbClr val="2E5395"/>
                </a:solidFill>
              </a:rPr>
              <a:t> </a:t>
            </a:r>
            <a:r>
              <a:rPr sz="2200" spc="-35" dirty="0">
                <a:solidFill>
                  <a:srgbClr val="2E5395"/>
                </a:solidFill>
              </a:rPr>
              <a:t>Testing</a:t>
            </a:r>
            <a:endParaRPr sz="2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02004" y="1471930"/>
            <a:ext cx="5952490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35" dirty="0">
                <a:latin typeface="Arial Black"/>
                <a:cs typeface="Arial Black"/>
              </a:rPr>
              <a:t>provides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20" dirty="0">
                <a:latin typeface="Arial Black"/>
                <a:cs typeface="Arial Black"/>
              </a:rPr>
              <a:t>out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50" dirty="0">
                <a:latin typeface="Arial Black"/>
                <a:cs typeface="Arial Black"/>
              </a:rPr>
              <a:t>box </a:t>
            </a:r>
            <a:r>
              <a:rPr sz="1200" spc="-135" dirty="0">
                <a:latin typeface="Arial Black"/>
                <a:cs typeface="Arial Black"/>
              </a:rPr>
              <a:t>functionality </a:t>
            </a:r>
            <a:r>
              <a:rPr sz="1200" spc="-100" dirty="0">
                <a:latin typeface="Arial Black"/>
                <a:cs typeface="Arial Black"/>
              </a:rPr>
              <a:t>for </a:t>
            </a:r>
            <a:r>
              <a:rPr sz="1200" spc="-170" dirty="0">
                <a:latin typeface="Arial Black"/>
                <a:cs typeface="Arial Black"/>
              </a:rPr>
              <a:t>Junit, </a:t>
            </a:r>
            <a:r>
              <a:rPr sz="1200" spc="-135" dirty="0">
                <a:latin typeface="Arial Black"/>
                <a:cs typeface="Arial Black"/>
              </a:rPr>
              <a:t>and provides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host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05" dirty="0">
                <a:latin typeface="Arial Black"/>
                <a:cs typeface="Arial Black"/>
              </a:rPr>
              <a:t>for  </a:t>
            </a:r>
            <a:r>
              <a:rPr sz="1200" spc="-125" dirty="0">
                <a:latin typeface="Arial Black"/>
                <a:cs typeface="Arial Black"/>
              </a:rPr>
              <a:t>unit </a:t>
            </a:r>
            <a:r>
              <a:rPr sz="1200" spc="-145" dirty="0">
                <a:latin typeface="Arial Black"/>
                <a:cs typeface="Arial Black"/>
              </a:rPr>
              <a:t>testing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30" dirty="0">
                <a:latin typeface="Arial Black"/>
                <a:cs typeface="Arial Black"/>
              </a:rPr>
              <a:t>other </a:t>
            </a:r>
            <a:r>
              <a:rPr sz="1200" spc="-145" dirty="0">
                <a:latin typeface="Arial Black"/>
                <a:cs typeface="Arial Black"/>
              </a:rPr>
              <a:t>technologies,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70" dirty="0">
                <a:latin typeface="Arial Black"/>
                <a:cs typeface="Arial Black"/>
              </a:rPr>
              <a:t>example </a:t>
            </a:r>
            <a:r>
              <a:rPr sz="1200" spc="-120" dirty="0">
                <a:latin typeface="Arial Black"/>
                <a:cs typeface="Arial Black"/>
              </a:rPr>
              <a:t>being </a:t>
            </a:r>
            <a:r>
              <a:rPr sz="1200" spc="-180" dirty="0">
                <a:latin typeface="Arial Black"/>
                <a:cs typeface="Arial Black"/>
              </a:rPr>
              <a:t>MSTest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.Net </a:t>
            </a:r>
            <a:r>
              <a:rPr sz="1200" spc="-135" dirty="0">
                <a:latin typeface="Arial Black"/>
                <a:cs typeface="Arial Black"/>
              </a:rPr>
              <a:t>Unit </a:t>
            </a:r>
            <a:r>
              <a:rPr sz="1200" spc="-175" dirty="0">
                <a:latin typeface="Arial Black"/>
                <a:cs typeface="Arial Black"/>
              </a:rPr>
              <a:t>tests. </a:t>
            </a: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 </a:t>
            </a:r>
            <a:r>
              <a:rPr sz="1200" spc="-10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link </a:t>
            </a:r>
            <a:r>
              <a:rPr sz="1200" u="sng" spc="-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https://wiki.jenkins-ci.org/display/JENKINS/xUnit+Plugin</a:t>
            </a:r>
            <a:r>
              <a:rPr sz="1200" spc="-125" dirty="0">
                <a:solidFill>
                  <a:srgbClr val="0462C1"/>
                </a:solidFill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it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give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list 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35" dirty="0">
                <a:latin typeface="Arial Black"/>
                <a:cs typeface="Arial Black"/>
              </a:rPr>
              <a:t>Unit </a:t>
            </a:r>
            <a:r>
              <a:rPr sz="1200" spc="-160" dirty="0">
                <a:latin typeface="Arial Black"/>
                <a:cs typeface="Arial Black"/>
              </a:rPr>
              <a:t>Testing </a:t>
            </a:r>
            <a:r>
              <a:rPr sz="1200" spc="-125" dirty="0">
                <a:latin typeface="Arial Black"/>
                <a:cs typeface="Arial Black"/>
              </a:rPr>
              <a:t>plugins</a:t>
            </a:r>
            <a:r>
              <a:rPr sz="1200" spc="-16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available.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308342"/>
            <a:ext cx="5882640" cy="181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40" dirty="0">
                <a:latin typeface="Arial"/>
                <a:cs typeface="Arial"/>
              </a:rPr>
              <a:t>Example </a:t>
            </a:r>
            <a:r>
              <a:rPr sz="1800" b="1" spc="40" dirty="0">
                <a:latin typeface="Arial"/>
                <a:cs typeface="Arial"/>
              </a:rPr>
              <a:t>of </a:t>
            </a:r>
            <a:r>
              <a:rPr sz="1800" b="1" spc="-35" dirty="0">
                <a:latin typeface="Arial"/>
                <a:cs typeface="Arial"/>
              </a:rPr>
              <a:t>a </a:t>
            </a:r>
            <a:r>
              <a:rPr sz="1800" b="1" spc="-25" dirty="0">
                <a:latin typeface="Arial"/>
                <a:cs typeface="Arial"/>
              </a:rPr>
              <a:t>Junit </a:t>
            </a:r>
            <a:r>
              <a:rPr sz="1800" b="1" spc="-45" dirty="0">
                <a:latin typeface="Arial"/>
                <a:cs typeface="Arial"/>
              </a:rPr>
              <a:t>Test </a:t>
            </a:r>
            <a:r>
              <a:rPr sz="1800" b="1" spc="5" dirty="0">
                <a:latin typeface="Arial"/>
                <a:cs typeface="Arial"/>
              </a:rPr>
              <a:t>in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65" dirty="0">
                <a:latin typeface="Arial"/>
                <a:cs typeface="Arial"/>
              </a:rPr>
              <a:t>Jenkins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70" dirty="0">
                <a:latin typeface="Arial Black"/>
                <a:cs typeface="Arial Black"/>
              </a:rPr>
              <a:t>example </a:t>
            </a:r>
            <a:r>
              <a:rPr sz="1200" spc="-155" dirty="0">
                <a:latin typeface="Arial Black"/>
                <a:cs typeface="Arial Black"/>
              </a:rPr>
              <a:t>will</a:t>
            </a:r>
            <a:r>
              <a:rPr sz="1200" spc="-27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consider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50">
              <a:latin typeface="Arial Black"/>
              <a:cs typeface="Arial Black"/>
            </a:endParaRPr>
          </a:p>
          <a:p>
            <a:pPr marL="469265" indent="-228600">
              <a:lnSpc>
                <a:spcPct val="100000"/>
              </a:lnSpc>
              <a:buSzPct val="90909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100" spc="-145" dirty="0">
                <a:latin typeface="Arial Black"/>
                <a:cs typeface="Arial Black"/>
              </a:rPr>
              <a:t>A </a:t>
            </a:r>
            <a:r>
              <a:rPr sz="1100" spc="-140" dirty="0">
                <a:latin typeface="Arial Black"/>
                <a:cs typeface="Arial Black"/>
              </a:rPr>
              <a:t>simple </a:t>
            </a:r>
            <a:r>
              <a:rPr sz="1100" spc="-130" dirty="0">
                <a:latin typeface="Arial Black"/>
                <a:cs typeface="Arial Black"/>
              </a:rPr>
              <a:t>HelloWorldTest </a:t>
            </a:r>
            <a:r>
              <a:rPr sz="1100" spc="-190" dirty="0">
                <a:latin typeface="Arial Black"/>
                <a:cs typeface="Arial Black"/>
              </a:rPr>
              <a:t>class </a:t>
            </a:r>
            <a:r>
              <a:rPr sz="1100" spc="-140" dirty="0">
                <a:latin typeface="Arial Black"/>
                <a:cs typeface="Arial Black"/>
              </a:rPr>
              <a:t>based </a:t>
            </a:r>
            <a:r>
              <a:rPr sz="1100" spc="-100" dirty="0">
                <a:latin typeface="Arial Black"/>
                <a:cs typeface="Arial Black"/>
              </a:rPr>
              <a:t>on</a:t>
            </a:r>
            <a:r>
              <a:rPr sz="1100" spc="155" dirty="0">
                <a:latin typeface="Arial Black"/>
                <a:cs typeface="Arial Black"/>
              </a:rPr>
              <a:t> </a:t>
            </a:r>
            <a:r>
              <a:rPr sz="1100" spc="-155" dirty="0">
                <a:latin typeface="Arial Black"/>
                <a:cs typeface="Arial Black"/>
              </a:rPr>
              <a:t>Junit.</a:t>
            </a:r>
            <a:endParaRPr sz="1100">
              <a:latin typeface="Arial Black"/>
              <a:cs typeface="Arial Black"/>
            </a:endParaRPr>
          </a:p>
          <a:p>
            <a:pPr marL="469265" indent="-228600">
              <a:lnSpc>
                <a:spcPct val="100000"/>
              </a:lnSpc>
              <a:spcBef>
                <a:spcPts val="145"/>
              </a:spcBef>
              <a:buSzPct val="90909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100" spc="-125" dirty="0">
                <a:latin typeface="Arial Black"/>
                <a:cs typeface="Arial Black"/>
              </a:rPr>
              <a:t>Ant </a:t>
            </a:r>
            <a:r>
              <a:rPr sz="1100" spc="-190" dirty="0">
                <a:latin typeface="Arial Black"/>
                <a:cs typeface="Arial Black"/>
              </a:rPr>
              <a:t>as </a:t>
            </a:r>
            <a:r>
              <a:rPr sz="1100" spc="-130" dirty="0">
                <a:latin typeface="Arial Black"/>
                <a:cs typeface="Arial Black"/>
              </a:rPr>
              <a:t>the </a:t>
            </a:r>
            <a:r>
              <a:rPr sz="1100" spc="-100" dirty="0">
                <a:latin typeface="Arial Black"/>
                <a:cs typeface="Arial Black"/>
              </a:rPr>
              <a:t>build tool </a:t>
            </a:r>
            <a:r>
              <a:rPr sz="1100" spc="-135" dirty="0">
                <a:latin typeface="Arial Black"/>
                <a:cs typeface="Arial Black"/>
              </a:rPr>
              <a:t>within </a:t>
            </a:r>
            <a:r>
              <a:rPr sz="1100" spc="-175" dirty="0">
                <a:latin typeface="Arial Black"/>
                <a:cs typeface="Arial Black"/>
              </a:rPr>
              <a:t>Jenkins </a:t>
            </a:r>
            <a:r>
              <a:rPr sz="1100" spc="-105" dirty="0">
                <a:latin typeface="Arial Black"/>
                <a:cs typeface="Arial Black"/>
              </a:rPr>
              <a:t>to </a:t>
            </a:r>
            <a:r>
              <a:rPr sz="1100" spc="-100" dirty="0">
                <a:latin typeface="Arial Black"/>
                <a:cs typeface="Arial Black"/>
              </a:rPr>
              <a:t>build </a:t>
            </a:r>
            <a:r>
              <a:rPr sz="1100" spc="-130" dirty="0">
                <a:latin typeface="Arial Black"/>
                <a:cs typeface="Arial Black"/>
              </a:rPr>
              <a:t>the </a:t>
            </a:r>
            <a:r>
              <a:rPr sz="1100" spc="-190" dirty="0">
                <a:latin typeface="Arial Black"/>
                <a:cs typeface="Arial Black"/>
              </a:rPr>
              <a:t>class</a:t>
            </a:r>
            <a:r>
              <a:rPr sz="1100" spc="-20" dirty="0">
                <a:latin typeface="Arial Black"/>
                <a:cs typeface="Arial Black"/>
              </a:rPr>
              <a:t> </a:t>
            </a:r>
            <a:r>
              <a:rPr sz="1100" spc="-135" dirty="0">
                <a:latin typeface="Arial Black"/>
                <a:cs typeface="Arial Black"/>
              </a:rPr>
              <a:t>accordingly.</a:t>
            </a:r>
            <a:endParaRPr sz="1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Arial Black"/>
              <a:cs typeface="Arial Black"/>
            </a:endParaRPr>
          </a:p>
          <a:p>
            <a:pPr marL="12700" marR="5080">
              <a:lnSpc>
                <a:spcPct val="110800"/>
              </a:lnSpc>
              <a:spcBef>
                <a:spcPts val="5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existing </a:t>
            </a:r>
            <a:r>
              <a:rPr sz="1200" spc="-114" dirty="0">
                <a:latin typeface="Arial Black"/>
                <a:cs typeface="Arial Black"/>
              </a:rPr>
              <a:t>HelloWorld </a:t>
            </a:r>
            <a:r>
              <a:rPr sz="1200" spc="-140" dirty="0">
                <a:latin typeface="Arial Black"/>
                <a:cs typeface="Arial Black"/>
              </a:rPr>
              <a:t>project </a:t>
            </a:r>
            <a:r>
              <a:rPr sz="1200" spc="-135" dirty="0">
                <a:latin typeface="Arial Black"/>
                <a:cs typeface="Arial Black"/>
              </a:rPr>
              <a:t>and 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Configure</a:t>
            </a:r>
            <a:r>
              <a:rPr sz="1200" spc="-17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2482595"/>
            <a:ext cx="5439410" cy="4619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753480"/>
            <a:ext cx="566737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90" dirty="0">
                <a:latin typeface="Arial Black"/>
                <a:cs typeface="Arial Black"/>
              </a:rPr>
              <a:t>Browse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section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0" dirty="0">
                <a:latin typeface="Arial Black"/>
                <a:cs typeface="Arial Black"/>
              </a:rPr>
              <a:t>Add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0" dirty="0">
                <a:latin typeface="Arial Black"/>
                <a:cs typeface="Arial Black"/>
              </a:rPr>
              <a:t>Build </a:t>
            </a:r>
            <a:r>
              <a:rPr sz="1200" spc="-160" dirty="0">
                <a:latin typeface="Arial Black"/>
                <a:cs typeface="Arial Black"/>
              </a:rPr>
              <a:t>step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0" dirty="0">
                <a:latin typeface="Arial Black"/>
                <a:cs typeface="Arial Black"/>
              </a:rPr>
              <a:t>Invoke  </a:t>
            </a:r>
            <a:r>
              <a:rPr sz="1200" spc="-140" dirty="0">
                <a:latin typeface="Arial Black"/>
                <a:cs typeface="Arial Black"/>
              </a:rPr>
              <a:t>Ant.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0360" cy="4658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6174104"/>
            <a:ext cx="2692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3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Advanced</a:t>
            </a:r>
            <a:r>
              <a:rPr sz="1200" spc="-250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button.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0835" cy="5067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37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6172580"/>
            <a:ext cx="4821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4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25" dirty="0">
                <a:latin typeface="Arial Black"/>
                <a:cs typeface="Arial Black"/>
              </a:rPr>
              <a:t>file </a:t>
            </a:r>
            <a:r>
              <a:rPr sz="1200" spc="-160" dirty="0">
                <a:latin typeface="Arial Black"/>
                <a:cs typeface="Arial Black"/>
              </a:rPr>
              <a:t>section,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location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build.xml</a:t>
            </a:r>
            <a:r>
              <a:rPr sz="1200" spc="-95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file.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9885" cy="5058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38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372480"/>
            <a:ext cx="552069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5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0" dirty="0">
                <a:latin typeface="Arial Black"/>
                <a:cs typeface="Arial Black"/>
              </a:rPr>
              <a:t>Next </a:t>
            </a:r>
            <a:r>
              <a:rPr sz="1200" spc="-185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0" dirty="0">
                <a:latin typeface="Arial Black"/>
                <a:cs typeface="Arial Black"/>
              </a:rPr>
              <a:t>Add </a:t>
            </a:r>
            <a:r>
              <a:rPr sz="1200" spc="-105" dirty="0">
                <a:latin typeface="Arial Black"/>
                <a:cs typeface="Arial Black"/>
              </a:rPr>
              <a:t>post-build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95" dirty="0">
                <a:latin typeface="Arial Black"/>
                <a:cs typeface="Arial Black"/>
              </a:rPr>
              <a:t>of  </a:t>
            </a:r>
            <a:r>
              <a:rPr sz="1200" spc="-145" dirty="0">
                <a:latin typeface="Arial Black"/>
                <a:cs typeface="Arial Black"/>
              </a:rPr>
              <a:t>“Publish </a:t>
            </a:r>
            <a:r>
              <a:rPr sz="1200" spc="-170" dirty="0">
                <a:latin typeface="Arial Black"/>
                <a:cs typeface="Arial Black"/>
              </a:rPr>
              <a:t>Junit </a:t>
            </a:r>
            <a:r>
              <a:rPr sz="1200" spc="-165" dirty="0">
                <a:latin typeface="Arial Black"/>
                <a:cs typeface="Arial Black"/>
              </a:rPr>
              <a:t>test </a:t>
            </a:r>
            <a:r>
              <a:rPr sz="1200" spc="-150" dirty="0">
                <a:latin typeface="Arial Black"/>
                <a:cs typeface="Arial Black"/>
              </a:rPr>
              <a:t>result</a:t>
            </a:r>
            <a:r>
              <a:rPr sz="1200" spc="-295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report”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00675" cy="4276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39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619369"/>
            <a:ext cx="565594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204" dirty="0">
                <a:latin typeface="Arial Black"/>
                <a:cs typeface="Arial Black"/>
              </a:rPr>
              <a:t>By </a:t>
            </a:r>
            <a:r>
              <a:rPr sz="1200" spc="-130" dirty="0">
                <a:latin typeface="Arial Black"/>
                <a:cs typeface="Arial Black"/>
              </a:rPr>
              <a:t>default,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latest </a:t>
            </a:r>
            <a:r>
              <a:rPr sz="1200" spc="-170" dirty="0">
                <a:latin typeface="Arial Black"/>
                <a:cs typeface="Arial Black"/>
              </a:rPr>
              <a:t>release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Long-Term support </a:t>
            </a:r>
            <a:r>
              <a:rPr sz="1200" spc="-170" dirty="0">
                <a:latin typeface="Arial Black"/>
                <a:cs typeface="Arial Black"/>
              </a:rPr>
              <a:t>release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05" dirty="0">
                <a:latin typeface="Arial Black"/>
                <a:cs typeface="Arial Black"/>
              </a:rPr>
              <a:t>for  </a:t>
            </a:r>
            <a:r>
              <a:rPr sz="1200" spc="-140" dirty="0">
                <a:latin typeface="Arial Black"/>
                <a:cs typeface="Arial Black"/>
              </a:rPr>
              <a:t>download. </a:t>
            </a: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past </a:t>
            </a:r>
            <a:r>
              <a:rPr sz="1200" spc="-180" dirty="0">
                <a:latin typeface="Arial Black"/>
                <a:cs typeface="Arial Black"/>
              </a:rPr>
              <a:t>releases </a:t>
            </a:r>
            <a:r>
              <a:rPr sz="1200" spc="-160" dirty="0">
                <a:latin typeface="Arial Black"/>
                <a:cs typeface="Arial Black"/>
              </a:rPr>
              <a:t>are also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download.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Long-Term  Support </a:t>
            </a:r>
            <a:r>
              <a:rPr sz="1200" spc="-185" dirty="0">
                <a:latin typeface="Arial Black"/>
                <a:cs typeface="Arial Black"/>
              </a:rPr>
              <a:t>Release </a:t>
            </a:r>
            <a:r>
              <a:rPr sz="1200" spc="-140" dirty="0">
                <a:latin typeface="Arial Black"/>
                <a:cs typeface="Arial Black"/>
              </a:rPr>
              <a:t>tab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download</a:t>
            </a:r>
            <a:r>
              <a:rPr sz="1200" spc="45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section.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9725" cy="453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352669"/>
            <a:ext cx="580390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6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200" dirty="0">
                <a:latin typeface="Arial Black"/>
                <a:cs typeface="Arial Black"/>
              </a:rPr>
              <a:t>Test </a:t>
            </a:r>
            <a:r>
              <a:rPr sz="1200" spc="-135" dirty="0">
                <a:latin typeface="Arial Black"/>
                <a:cs typeface="Arial Black"/>
              </a:rPr>
              <a:t>reports </a:t>
            </a:r>
            <a:r>
              <a:rPr sz="1200" spc="-160" dirty="0">
                <a:latin typeface="Arial Black"/>
                <a:cs typeface="Arial Black"/>
              </a:rPr>
              <a:t>XML’s,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location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70" dirty="0">
                <a:latin typeface="Arial Black"/>
                <a:cs typeface="Arial Black"/>
              </a:rPr>
              <a:t>shown </a:t>
            </a:r>
            <a:r>
              <a:rPr sz="1200" spc="-150" dirty="0">
                <a:latin typeface="Arial Black"/>
                <a:cs typeface="Arial Black"/>
              </a:rPr>
              <a:t>below. </a:t>
            </a:r>
            <a:r>
              <a:rPr sz="1200" spc="-175" dirty="0">
                <a:latin typeface="Arial Black"/>
                <a:cs typeface="Arial Black"/>
              </a:rPr>
              <a:t>Ensure </a:t>
            </a:r>
            <a:r>
              <a:rPr sz="1200" spc="-140" dirty="0">
                <a:latin typeface="Arial Black"/>
                <a:cs typeface="Arial Black"/>
              </a:rPr>
              <a:t>that  </a:t>
            </a:r>
            <a:r>
              <a:rPr sz="1200" spc="-155" dirty="0">
                <a:latin typeface="Arial Black"/>
                <a:cs typeface="Arial Black"/>
              </a:rPr>
              <a:t>Reports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4" dirty="0">
                <a:latin typeface="Arial Black"/>
                <a:cs typeface="Arial Black"/>
              </a:rPr>
              <a:t>folder </a:t>
            </a:r>
            <a:r>
              <a:rPr sz="1200" spc="-175" dirty="0">
                <a:latin typeface="Arial Black"/>
                <a:cs typeface="Arial Black"/>
              </a:rPr>
              <a:t>which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60" dirty="0">
                <a:latin typeface="Arial Black"/>
                <a:cs typeface="Arial Black"/>
              </a:rPr>
              <a:t>created </a:t>
            </a:r>
            <a:r>
              <a:rPr sz="1200" spc="-12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HelloWorld </a:t>
            </a:r>
            <a:r>
              <a:rPr sz="1200" spc="-140" dirty="0">
                <a:latin typeface="Arial Black"/>
                <a:cs typeface="Arial Black"/>
              </a:rPr>
              <a:t>project </a:t>
            </a:r>
            <a:r>
              <a:rPr sz="1200" spc="-180" dirty="0">
                <a:latin typeface="Arial Black"/>
                <a:cs typeface="Arial Black"/>
              </a:rPr>
              <a:t>workspace. </a:t>
            </a:r>
            <a:r>
              <a:rPr sz="1200" spc="-185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“*.xml”  </a:t>
            </a:r>
            <a:r>
              <a:rPr sz="1200" spc="-165" dirty="0">
                <a:latin typeface="Arial Black"/>
                <a:cs typeface="Arial Black"/>
              </a:rPr>
              <a:t>basically </a:t>
            </a:r>
            <a:r>
              <a:rPr sz="1200" spc="-150" dirty="0">
                <a:latin typeface="Arial Black"/>
                <a:cs typeface="Arial Black"/>
              </a:rPr>
              <a:t>tells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10" dirty="0">
                <a:latin typeface="Arial Black"/>
                <a:cs typeface="Arial Black"/>
              </a:rPr>
              <a:t>to </a:t>
            </a:r>
            <a:r>
              <a:rPr sz="1200" spc="-165" dirty="0">
                <a:latin typeface="Arial Black"/>
                <a:cs typeface="Arial Black"/>
              </a:rPr>
              <a:t>pick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result </a:t>
            </a:r>
            <a:r>
              <a:rPr sz="1200" spc="-175" dirty="0">
                <a:latin typeface="Arial Black"/>
                <a:cs typeface="Arial Black"/>
              </a:rPr>
              <a:t>xml </a:t>
            </a:r>
            <a:r>
              <a:rPr sz="1200" spc="-145" dirty="0">
                <a:latin typeface="Arial Black"/>
                <a:cs typeface="Arial Black"/>
              </a:rPr>
              <a:t>files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30" dirty="0">
                <a:latin typeface="Arial Black"/>
                <a:cs typeface="Arial Black"/>
              </a:rPr>
              <a:t>produced </a:t>
            </a:r>
            <a:r>
              <a:rPr sz="1200" spc="-125" dirty="0">
                <a:latin typeface="Arial Black"/>
                <a:cs typeface="Arial Black"/>
              </a:rPr>
              <a:t>by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0" dirty="0">
                <a:latin typeface="Arial Black"/>
                <a:cs typeface="Arial Black"/>
              </a:rPr>
              <a:t>running 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Junit </a:t>
            </a:r>
            <a:r>
              <a:rPr sz="1200" spc="-165" dirty="0">
                <a:latin typeface="Arial Black"/>
                <a:cs typeface="Arial Black"/>
              </a:rPr>
              <a:t>test </a:t>
            </a:r>
            <a:r>
              <a:rPr sz="1200" spc="-204" dirty="0">
                <a:latin typeface="Arial Black"/>
                <a:cs typeface="Arial Black"/>
              </a:rPr>
              <a:t>cases. </a:t>
            </a:r>
            <a:r>
              <a:rPr sz="1200" spc="-190" dirty="0">
                <a:latin typeface="Arial Black"/>
                <a:cs typeface="Arial Black"/>
              </a:rPr>
              <a:t>These </a:t>
            </a:r>
            <a:r>
              <a:rPr sz="1200" spc="-175" dirty="0">
                <a:latin typeface="Arial Black"/>
                <a:cs typeface="Arial Black"/>
              </a:rPr>
              <a:t>xml </a:t>
            </a:r>
            <a:r>
              <a:rPr sz="1200" spc="-145" dirty="0">
                <a:latin typeface="Arial Black"/>
                <a:cs typeface="Arial Black"/>
              </a:rPr>
              <a:t>files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35" dirty="0">
                <a:latin typeface="Arial Black"/>
                <a:cs typeface="Arial Black"/>
              </a:rPr>
              <a:t>then be </a:t>
            </a:r>
            <a:r>
              <a:rPr sz="1200" spc="-145" dirty="0">
                <a:latin typeface="Arial Black"/>
                <a:cs typeface="Arial Black"/>
              </a:rPr>
              <a:t>converted </a:t>
            </a:r>
            <a:r>
              <a:rPr sz="1200" spc="-120" dirty="0">
                <a:latin typeface="Arial Black"/>
                <a:cs typeface="Arial Black"/>
              </a:rPr>
              <a:t>into </a:t>
            </a:r>
            <a:r>
              <a:rPr sz="1200" spc="-135" dirty="0">
                <a:latin typeface="Arial Black"/>
                <a:cs typeface="Arial Black"/>
              </a:rPr>
              <a:t>reports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90" dirty="0">
                <a:latin typeface="Arial Black"/>
                <a:cs typeface="Arial Black"/>
              </a:rPr>
              <a:t>can 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65" dirty="0">
                <a:latin typeface="Arial Black"/>
                <a:cs typeface="Arial Black"/>
              </a:rPr>
              <a:t>viewed</a:t>
            </a:r>
            <a:r>
              <a:rPr sz="1200" spc="-1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later.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25" dirty="0">
                <a:latin typeface="Arial Black"/>
                <a:cs typeface="Arial Black"/>
              </a:rPr>
              <a:t>done,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0" dirty="0">
                <a:latin typeface="Arial Black"/>
                <a:cs typeface="Arial Black"/>
              </a:rPr>
              <a:t>Save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60" dirty="0">
                <a:latin typeface="Arial Black"/>
                <a:cs typeface="Arial Black"/>
              </a:rPr>
              <a:t>at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210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end.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0200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410580"/>
            <a:ext cx="5941060" cy="1197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7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65" dirty="0">
                <a:latin typeface="Arial Black"/>
                <a:cs typeface="Arial Black"/>
              </a:rPr>
              <a:t>saved,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Build </a:t>
            </a:r>
            <a:r>
              <a:rPr sz="1200" spc="-160" dirty="0">
                <a:latin typeface="Arial Black"/>
                <a:cs typeface="Arial Black"/>
              </a:rPr>
              <a:t>Now</a:t>
            </a:r>
            <a:r>
              <a:rPr sz="1200" spc="-22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option.</a:t>
            </a:r>
            <a:endParaRPr sz="1200">
              <a:latin typeface="Arial Black"/>
              <a:cs typeface="Arial Black"/>
            </a:endParaRPr>
          </a:p>
          <a:p>
            <a:pPr marL="12700" marR="5080">
              <a:lnSpc>
                <a:spcPct val="110800"/>
              </a:lnSpc>
              <a:spcBef>
                <a:spcPts val="1405"/>
              </a:spcBef>
            </a:pP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5" dirty="0">
                <a:latin typeface="Arial Black"/>
                <a:cs typeface="Arial Black"/>
              </a:rPr>
              <a:t>completed,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75" dirty="0">
                <a:latin typeface="Arial Black"/>
                <a:cs typeface="Arial Black"/>
              </a:rPr>
              <a:t>status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80" dirty="0">
                <a:latin typeface="Arial Black"/>
                <a:cs typeface="Arial Black"/>
              </a:rPr>
              <a:t>show </a:t>
            </a:r>
            <a:r>
              <a:rPr sz="1200" spc="-105" dirty="0">
                <a:latin typeface="Arial Black"/>
                <a:cs typeface="Arial Black"/>
              </a:rPr>
              <a:t>if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05" dirty="0">
                <a:latin typeface="Arial Black"/>
                <a:cs typeface="Arial Black"/>
              </a:rPr>
              <a:t>build </a:t>
            </a:r>
            <a:r>
              <a:rPr sz="1200" spc="-229" dirty="0">
                <a:latin typeface="Arial Black"/>
                <a:cs typeface="Arial Black"/>
              </a:rPr>
              <a:t>was </a:t>
            </a:r>
            <a:r>
              <a:rPr sz="1200" spc="-185" dirty="0">
                <a:latin typeface="Arial Black"/>
                <a:cs typeface="Arial Black"/>
              </a:rPr>
              <a:t>successful </a:t>
            </a:r>
            <a:r>
              <a:rPr sz="1200" spc="-110" dirty="0">
                <a:latin typeface="Arial Black"/>
                <a:cs typeface="Arial Black"/>
              </a:rPr>
              <a:t>or  </a:t>
            </a:r>
            <a:r>
              <a:rPr sz="1200" spc="-125" dirty="0">
                <a:latin typeface="Arial Black"/>
                <a:cs typeface="Arial Black"/>
              </a:rPr>
              <a:t>not. </a:t>
            </a:r>
            <a:r>
              <a:rPr sz="1200" spc="-140" dirty="0">
                <a:latin typeface="Arial Black"/>
                <a:cs typeface="Arial Black"/>
              </a:rPr>
              <a:t>In the Build </a:t>
            </a:r>
            <a:r>
              <a:rPr sz="1200" spc="-120" dirty="0">
                <a:latin typeface="Arial Black"/>
                <a:cs typeface="Arial Black"/>
              </a:rPr>
              <a:t>output </a:t>
            </a:r>
            <a:r>
              <a:rPr sz="1200" spc="-130" dirty="0">
                <a:latin typeface="Arial Black"/>
                <a:cs typeface="Arial Black"/>
              </a:rPr>
              <a:t>information, 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50" dirty="0">
                <a:latin typeface="Arial Black"/>
                <a:cs typeface="Arial Black"/>
              </a:rPr>
              <a:t>notice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30" dirty="0">
                <a:latin typeface="Arial Black"/>
                <a:cs typeface="Arial Black"/>
              </a:rPr>
              <a:t>additional </a:t>
            </a:r>
            <a:r>
              <a:rPr sz="1200" spc="-160" dirty="0">
                <a:latin typeface="Arial Black"/>
                <a:cs typeface="Arial Black"/>
              </a:rPr>
              <a:t>section called  </a:t>
            </a:r>
            <a:r>
              <a:rPr sz="1200" spc="-200" dirty="0">
                <a:latin typeface="Arial Black"/>
                <a:cs typeface="Arial Black"/>
              </a:rPr>
              <a:t>Test </a:t>
            </a:r>
            <a:r>
              <a:rPr sz="1200" spc="-165" dirty="0">
                <a:latin typeface="Arial Black"/>
                <a:cs typeface="Arial Black"/>
              </a:rPr>
              <a:t>Result. </a:t>
            </a:r>
            <a:r>
              <a:rPr sz="1200" spc="-140" dirty="0">
                <a:latin typeface="Arial Black"/>
                <a:cs typeface="Arial Black"/>
              </a:rPr>
              <a:t>In </a:t>
            </a:r>
            <a:r>
              <a:rPr sz="1200" spc="-114" dirty="0">
                <a:latin typeface="Arial Black"/>
                <a:cs typeface="Arial Black"/>
              </a:rPr>
              <a:t>our </a:t>
            </a:r>
            <a:r>
              <a:rPr sz="1200" spc="-195" dirty="0">
                <a:latin typeface="Arial Black"/>
                <a:cs typeface="Arial Black"/>
              </a:rPr>
              <a:t>case, </a:t>
            </a:r>
            <a:r>
              <a:rPr sz="1200" spc="-225" dirty="0">
                <a:latin typeface="Arial Black"/>
                <a:cs typeface="Arial Black"/>
              </a:rPr>
              <a:t>we </a:t>
            </a:r>
            <a:r>
              <a:rPr sz="1200" spc="-145" dirty="0">
                <a:latin typeface="Arial Black"/>
                <a:cs typeface="Arial Black"/>
              </a:rPr>
              <a:t>entered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negative </a:t>
            </a:r>
            <a:r>
              <a:rPr sz="1200" spc="-195" dirty="0">
                <a:latin typeface="Arial Black"/>
                <a:cs typeface="Arial Black"/>
              </a:rPr>
              <a:t>Test </a:t>
            </a:r>
            <a:r>
              <a:rPr sz="1200" spc="-215" dirty="0">
                <a:latin typeface="Arial Black"/>
                <a:cs typeface="Arial Black"/>
              </a:rPr>
              <a:t>case </a:t>
            </a:r>
            <a:r>
              <a:rPr sz="1200" spc="-170" dirty="0">
                <a:latin typeface="Arial Black"/>
                <a:cs typeface="Arial Black"/>
              </a:rPr>
              <a:t>so </a:t>
            </a:r>
            <a:r>
              <a:rPr sz="1200" spc="-140" dirty="0">
                <a:latin typeface="Arial Black"/>
                <a:cs typeface="Arial Black"/>
              </a:rPr>
              <a:t>that the </a:t>
            </a:r>
            <a:r>
              <a:rPr sz="1200" spc="-150" dirty="0">
                <a:latin typeface="Arial Black"/>
                <a:cs typeface="Arial Black"/>
              </a:rPr>
              <a:t>result </a:t>
            </a:r>
            <a:r>
              <a:rPr sz="1200" spc="-140" dirty="0">
                <a:latin typeface="Arial Black"/>
                <a:cs typeface="Arial Black"/>
              </a:rPr>
              <a:t>would </a:t>
            </a:r>
            <a:r>
              <a:rPr sz="1200" spc="-130" dirty="0">
                <a:latin typeface="Arial Black"/>
                <a:cs typeface="Arial Black"/>
              </a:rPr>
              <a:t>fail </a:t>
            </a:r>
            <a:r>
              <a:rPr sz="1200" spc="-150" dirty="0">
                <a:latin typeface="Arial Black"/>
                <a:cs typeface="Arial Black"/>
              </a:rPr>
              <a:t>just 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60" dirty="0">
                <a:latin typeface="Arial Black"/>
                <a:cs typeface="Arial Black"/>
              </a:rPr>
              <a:t>an</a:t>
            </a:r>
            <a:r>
              <a:rPr sz="1200" spc="-140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example.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9250" cy="429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715380"/>
            <a:ext cx="569277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0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Console </a:t>
            </a:r>
            <a:r>
              <a:rPr sz="1200" spc="-114" dirty="0">
                <a:latin typeface="Arial Black"/>
                <a:cs typeface="Arial Black"/>
              </a:rPr>
              <a:t>output to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25" dirty="0">
                <a:latin typeface="Arial Black"/>
                <a:cs typeface="Arial Black"/>
              </a:rPr>
              <a:t>further </a:t>
            </a:r>
            <a:r>
              <a:rPr sz="1200" spc="-130" dirty="0">
                <a:latin typeface="Arial Black"/>
                <a:cs typeface="Arial Black"/>
              </a:rPr>
              <a:t>information. </a:t>
            </a:r>
            <a:r>
              <a:rPr sz="1200" spc="-170" dirty="0">
                <a:latin typeface="Arial Black"/>
                <a:cs typeface="Arial Black"/>
              </a:rPr>
              <a:t>But what’s </a:t>
            </a:r>
            <a:r>
              <a:rPr sz="1200" spc="-140" dirty="0">
                <a:latin typeface="Arial Black"/>
                <a:cs typeface="Arial Black"/>
              </a:rPr>
              <a:t>more  interesting </a:t>
            </a:r>
            <a:r>
              <a:rPr sz="1200" spc="-175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05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95" dirty="0">
                <a:latin typeface="Arial Black"/>
                <a:cs typeface="Arial Black"/>
              </a:rPr>
              <a:t>Test </a:t>
            </a:r>
            <a:r>
              <a:rPr sz="1200" spc="-165" dirty="0">
                <a:latin typeface="Arial Black"/>
                <a:cs typeface="Arial Black"/>
              </a:rPr>
              <a:t>Result, </a:t>
            </a:r>
            <a:r>
              <a:rPr sz="1200" spc="-125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90" dirty="0">
                <a:latin typeface="Arial Black"/>
                <a:cs typeface="Arial Black"/>
              </a:rPr>
              <a:t>see a </a:t>
            </a:r>
            <a:r>
              <a:rPr sz="1200" spc="-110" dirty="0">
                <a:latin typeface="Arial Black"/>
                <a:cs typeface="Arial Black"/>
              </a:rPr>
              <a:t>drill </a:t>
            </a:r>
            <a:r>
              <a:rPr sz="1200" spc="-145" dirty="0">
                <a:latin typeface="Arial Black"/>
                <a:cs typeface="Arial Black"/>
              </a:rPr>
              <a:t>down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200" dirty="0">
                <a:latin typeface="Arial Black"/>
                <a:cs typeface="Arial Black"/>
              </a:rPr>
              <a:t>Test  </a:t>
            </a:r>
            <a:r>
              <a:rPr sz="1200" spc="-160" dirty="0">
                <a:latin typeface="Arial Black"/>
                <a:cs typeface="Arial Black"/>
              </a:rPr>
              <a:t>results.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0835" cy="4629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704" y="5953633"/>
            <a:ext cx="3769995" cy="37211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- </a:t>
            </a:r>
            <a:r>
              <a:rPr sz="2200" b="1" spc="15" dirty="0">
                <a:solidFill>
                  <a:srgbClr val="2E5395"/>
                </a:solidFill>
                <a:latin typeface="Arial"/>
                <a:cs typeface="Arial"/>
              </a:rPr>
              <a:t>Automated</a:t>
            </a:r>
            <a:r>
              <a:rPr sz="2200" b="1" spc="-10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-35" dirty="0">
                <a:solidFill>
                  <a:srgbClr val="2E5395"/>
                </a:solidFill>
                <a:latin typeface="Arial"/>
                <a:cs typeface="Arial"/>
              </a:rPr>
              <a:t>Testing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510909"/>
            <a:ext cx="5927090" cy="1825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900"/>
              </a:lnSpc>
              <a:spcBef>
                <a:spcPts val="100"/>
              </a:spcBef>
            </a:pP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basic </a:t>
            </a:r>
            <a:r>
              <a:rPr sz="1200" spc="-145" dirty="0">
                <a:latin typeface="Arial Black"/>
                <a:cs typeface="Arial Black"/>
              </a:rPr>
              <a:t>principles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35" dirty="0">
                <a:latin typeface="Arial Black"/>
                <a:cs typeface="Arial Black"/>
              </a:rPr>
              <a:t>Continuous Integration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35" dirty="0">
                <a:latin typeface="Arial Black"/>
                <a:cs typeface="Arial Black"/>
              </a:rPr>
              <a:t>should be </a:t>
            </a:r>
            <a:r>
              <a:rPr sz="1200" spc="-140" dirty="0">
                <a:latin typeface="Arial Black"/>
                <a:cs typeface="Arial Black"/>
              </a:rPr>
              <a:t>verifiable.  </a:t>
            </a:r>
            <a:r>
              <a:rPr sz="1200" spc="-165" dirty="0">
                <a:latin typeface="Arial Black"/>
                <a:cs typeface="Arial Black"/>
              </a:rPr>
              <a:t>You have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5" dirty="0">
                <a:latin typeface="Arial Black"/>
                <a:cs typeface="Arial Black"/>
              </a:rPr>
              <a:t>able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5" dirty="0">
                <a:latin typeface="Arial Black"/>
                <a:cs typeface="Arial Black"/>
              </a:rPr>
              <a:t>objectively </a:t>
            </a:r>
            <a:r>
              <a:rPr sz="1200" spc="-140" dirty="0">
                <a:latin typeface="Arial Black"/>
                <a:cs typeface="Arial Black"/>
              </a:rPr>
              <a:t>determine </a:t>
            </a:r>
            <a:r>
              <a:rPr sz="1200" spc="-160" dirty="0">
                <a:latin typeface="Arial Black"/>
                <a:cs typeface="Arial Black"/>
              </a:rPr>
              <a:t>whether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particular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75" dirty="0">
                <a:latin typeface="Arial Black"/>
                <a:cs typeface="Arial Black"/>
              </a:rPr>
              <a:t>is </a:t>
            </a:r>
            <a:r>
              <a:rPr sz="1200" spc="-145" dirty="0">
                <a:latin typeface="Arial Black"/>
                <a:cs typeface="Arial Black"/>
              </a:rPr>
              <a:t>ready </a:t>
            </a:r>
            <a:r>
              <a:rPr sz="1200" spc="-114" dirty="0">
                <a:latin typeface="Arial Black"/>
                <a:cs typeface="Arial Black"/>
              </a:rPr>
              <a:t>to  </a:t>
            </a:r>
            <a:r>
              <a:rPr sz="1200" spc="-145" dirty="0">
                <a:latin typeface="Arial Black"/>
                <a:cs typeface="Arial Black"/>
              </a:rPr>
              <a:t>proceed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next </a:t>
            </a:r>
            <a:r>
              <a:rPr sz="1200" spc="-165" dirty="0">
                <a:latin typeface="Arial Black"/>
                <a:cs typeface="Arial Black"/>
              </a:rPr>
              <a:t>stage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65" dirty="0">
                <a:latin typeface="Arial Black"/>
                <a:cs typeface="Arial Black"/>
              </a:rPr>
              <a:t>process,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most </a:t>
            </a:r>
            <a:r>
              <a:rPr sz="1200" spc="-150" dirty="0">
                <a:latin typeface="Arial Black"/>
                <a:cs typeface="Arial Black"/>
              </a:rPr>
              <a:t>convenient </a:t>
            </a:r>
            <a:r>
              <a:rPr sz="1200" spc="-210" dirty="0">
                <a:latin typeface="Arial Black"/>
                <a:cs typeface="Arial Black"/>
              </a:rPr>
              <a:t>way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00" dirty="0">
                <a:latin typeface="Arial Black"/>
                <a:cs typeface="Arial Black"/>
              </a:rPr>
              <a:t>do </a:t>
            </a:r>
            <a:r>
              <a:rPr sz="1200" spc="-150" dirty="0">
                <a:latin typeface="Arial Black"/>
                <a:cs typeface="Arial Black"/>
              </a:rPr>
              <a:t>this 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80" dirty="0">
                <a:latin typeface="Arial Black"/>
                <a:cs typeface="Arial Black"/>
              </a:rPr>
              <a:t>use </a:t>
            </a:r>
            <a:r>
              <a:rPr sz="1200" spc="-145" dirty="0">
                <a:latin typeface="Arial Black"/>
                <a:cs typeface="Arial Black"/>
              </a:rPr>
              <a:t>automated </a:t>
            </a:r>
            <a:r>
              <a:rPr sz="1200" spc="-175" dirty="0">
                <a:latin typeface="Arial Black"/>
                <a:cs typeface="Arial Black"/>
              </a:rPr>
              <a:t>tests. </a:t>
            </a:r>
            <a:r>
              <a:rPr sz="1200" spc="-114" dirty="0">
                <a:latin typeface="Arial Black"/>
                <a:cs typeface="Arial Black"/>
              </a:rPr>
              <a:t>Without </a:t>
            </a:r>
            <a:r>
              <a:rPr sz="1200" spc="-120" dirty="0">
                <a:latin typeface="Arial Black"/>
                <a:cs typeface="Arial Black"/>
              </a:rPr>
              <a:t>proper </a:t>
            </a:r>
            <a:r>
              <a:rPr sz="1200" spc="-150" dirty="0">
                <a:latin typeface="Arial Black"/>
                <a:cs typeface="Arial Black"/>
              </a:rPr>
              <a:t>automated </a:t>
            </a:r>
            <a:r>
              <a:rPr sz="1200" spc="-145" dirty="0">
                <a:latin typeface="Arial Black"/>
                <a:cs typeface="Arial Black"/>
              </a:rPr>
              <a:t>testing,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10" dirty="0">
                <a:latin typeface="Arial Black"/>
                <a:cs typeface="Arial Black"/>
              </a:rPr>
              <a:t>find </a:t>
            </a:r>
            <a:r>
              <a:rPr sz="1200" spc="-140" dirty="0">
                <a:latin typeface="Arial Black"/>
                <a:cs typeface="Arial Black"/>
              </a:rPr>
              <a:t>yourself </a:t>
            </a:r>
            <a:r>
              <a:rPr sz="1200" spc="-135" dirty="0">
                <a:latin typeface="Arial Black"/>
                <a:cs typeface="Arial Black"/>
              </a:rPr>
              <a:t>having 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retain </a:t>
            </a:r>
            <a:r>
              <a:rPr sz="1200" spc="-160" dirty="0">
                <a:latin typeface="Arial Black"/>
                <a:cs typeface="Arial Black"/>
              </a:rPr>
              <a:t>many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60" dirty="0">
                <a:latin typeface="Arial Black"/>
                <a:cs typeface="Arial Black"/>
              </a:rPr>
              <a:t>artifacts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test </a:t>
            </a:r>
            <a:r>
              <a:rPr sz="1200" spc="-150" dirty="0">
                <a:latin typeface="Arial Black"/>
                <a:cs typeface="Arial Black"/>
              </a:rPr>
              <a:t>them </a:t>
            </a:r>
            <a:r>
              <a:rPr sz="1200" spc="-120" dirty="0">
                <a:latin typeface="Arial Black"/>
                <a:cs typeface="Arial Black"/>
              </a:rPr>
              <a:t>by </a:t>
            </a:r>
            <a:r>
              <a:rPr sz="1200" spc="-135" dirty="0">
                <a:latin typeface="Arial Black"/>
                <a:cs typeface="Arial Black"/>
              </a:rPr>
              <a:t>hand,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35" dirty="0">
                <a:latin typeface="Arial Black"/>
                <a:cs typeface="Arial Black"/>
              </a:rPr>
              <a:t>hardly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spirit </a:t>
            </a:r>
            <a:r>
              <a:rPr sz="1200" spc="-95" dirty="0">
                <a:latin typeface="Arial Black"/>
                <a:cs typeface="Arial Black"/>
              </a:rPr>
              <a:t>of  </a:t>
            </a:r>
            <a:r>
              <a:rPr sz="1200" spc="-135" dirty="0">
                <a:latin typeface="Arial Black"/>
                <a:cs typeface="Arial Black"/>
              </a:rPr>
              <a:t>Continuous Integration. </a:t>
            </a:r>
            <a:r>
              <a:rPr sz="1200" spc="-185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65" dirty="0">
                <a:latin typeface="Arial Black"/>
                <a:cs typeface="Arial Black"/>
              </a:rPr>
              <a:t>example </a:t>
            </a:r>
            <a:r>
              <a:rPr sz="1200" spc="-190" dirty="0">
                <a:latin typeface="Arial Black"/>
                <a:cs typeface="Arial Black"/>
              </a:rPr>
              <a:t>shows </a:t>
            </a:r>
            <a:r>
              <a:rPr sz="1200" spc="-165" dirty="0">
                <a:latin typeface="Arial Black"/>
                <a:cs typeface="Arial Black"/>
              </a:rPr>
              <a:t>how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80" dirty="0">
                <a:latin typeface="Arial Black"/>
                <a:cs typeface="Arial Black"/>
              </a:rPr>
              <a:t>use </a:t>
            </a:r>
            <a:r>
              <a:rPr sz="1200" spc="-155" dirty="0">
                <a:latin typeface="Arial Black"/>
                <a:cs typeface="Arial Black"/>
              </a:rPr>
              <a:t>Selenium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0" dirty="0">
                <a:latin typeface="Arial Black"/>
                <a:cs typeface="Arial Black"/>
              </a:rPr>
              <a:t>run  </a:t>
            </a:r>
            <a:r>
              <a:rPr sz="1200" spc="-145" dirty="0">
                <a:latin typeface="Arial Black"/>
                <a:cs typeface="Arial Black"/>
              </a:rPr>
              <a:t>automated </a:t>
            </a:r>
            <a:r>
              <a:rPr sz="1200" spc="-185" dirty="0">
                <a:latin typeface="Arial Black"/>
                <a:cs typeface="Arial Black"/>
              </a:rPr>
              <a:t>web</a:t>
            </a:r>
            <a:r>
              <a:rPr sz="1200" spc="-15" dirty="0">
                <a:latin typeface="Arial Black"/>
                <a:cs typeface="Arial Black"/>
              </a:rPr>
              <a:t> </a:t>
            </a:r>
            <a:r>
              <a:rPr sz="1200" spc="-175" dirty="0">
                <a:latin typeface="Arial Black"/>
                <a:cs typeface="Arial Black"/>
              </a:rPr>
              <a:t>tests.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Manage</a:t>
            </a:r>
            <a:r>
              <a:rPr sz="1200" spc="-10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Plugins.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9725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773292"/>
            <a:ext cx="566102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Find the </a:t>
            </a:r>
            <a:r>
              <a:rPr sz="1200" spc="-135" dirty="0">
                <a:latin typeface="Arial Black"/>
                <a:cs typeface="Arial Black"/>
              </a:rPr>
              <a:t>Hudson </a:t>
            </a:r>
            <a:r>
              <a:rPr sz="1200" spc="-160" dirty="0">
                <a:latin typeface="Arial Black"/>
                <a:cs typeface="Arial Black"/>
              </a:rPr>
              <a:t>Selenium </a:t>
            </a:r>
            <a:r>
              <a:rPr sz="1200" spc="-130" dirty="0">
                <a:latin typeface="Arial Black"/>
                <a:cs typeface="Arial Black"/>
              </a:rPr>
              <a:t>Plugin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0" dirty="0">
                <a:latin typeface="Arial Black"/>
                <a:cs typeface="Arial Black"/>
              </a:rPr>
              <a:t>install. </a:t>
            </a:r>
            <a:r>
              <a:rPr sz="1200" spc="-170" dirty="0">
                <a:latin typeface="Arial Black"/>
                <a:cs typeface="Arial Black"/>
              </a:rPr>
              <a:t>Restart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 </a:t>
            </a:r>
            <a:r>
              <a:rPr sz="1200" spc="-165" dirty="0">
                <a:latin typeface="Arial Black"/>
                <a:cs typeface="Arial Black"/>
              </a:rPr>
              <a:t>instance.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01310" cy="4686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105780"/>
            <a:ext cx="2284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3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Configure</a:t>
            </a:r>
            <a:r>
              <a:rPr sz="1200" spc="-110" dirty="0">
                <a:latin typeface="Arial Black"/>
                <a:cs typeface="Arial Black"/>
              </a:rPr>
              <a:t> </a:t>
            </a:r>
            <a:r>
              <a:rPr sz="1200" spc="-180" dirty="0">
                <a:latin typeface="Arial Black"/>
                <a:cs typeface="Arial Black"/>
              </a:rPr>
              <a:t>system.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9250" cy="3990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125592"/>
            <a:ext cx="48710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4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25" dirty="0">
                <a:latin typeface="Arial Black"/>
                <a:cs typeface="Arial Black"/>
              </a:rPr>
              <a:t>Configure </a:t>
            </a:r>
            <a:r>
              <a:rPr sz="1200" spc="-145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selenium </a:t>
            </a:r>
            <a:r>
              <a:rPr sz="1200" spc="-165" dirty="0">
                <a:latin typeface="Arial Black"/>
                <a:cs typeface="Arial Black"/>
              </a:rPr>
              <a:t>server </a:t>
            </a:r>
            <a:r>
              <a:rPr sz="1200" spc="-140" dirty="0">
                <a:latin typeface="Arial Black"/>
                <a:cs typeface="Arial Black"/>
              </a:rPr>
              <a:t>jar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Save</a:t>
            </a:r>
            <a:r>
              <a:rPr sz="1200" spc="-190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button.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9250" cy="4010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46</a:t>
            </a:fld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744339"/>
            <a:ext cx="5360670" cy="58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0" dirty="0">
                <a:latin typeface="Arial"/>
                <a:cs typeface="Arial"/>
              </a:rPr>
              <a:t>Note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selenium </a:t>
            </a:r>
            <a:r>
              <a:rPr sz="1200" spc="-140" dirty="0">
                <a:latin typeface="Arial Black"/>
                <a:cs typeface="Arial Black"/>
              </a:rPr>
              <a:t>jar </a:t>
            </a:r>
            <a:r>
              <a:rPr sz="1200" spc="-125" dirty="0">
                <a:latin typeface="Arial Black"/>
                <a:cs typeface="Arial Black"/>
              </a:rPr>
              <a:t>file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be downloaded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location</a:t>
            </a:r>
            <a:r>
              <a:rPr sz="1200" spc="10" dirty="0">
                <a:latin typeface="Arial Black"/>
                <a:cs typeface="Arial Black"/>
              </a:rPr>
              <a:t> </a:t>
            </a:r>
            <a:r>
              <a:rPr sz="1200" u="sng" spc="-1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SeleniumHQ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download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Selenium </a:t>
            </a:r>
            <a:r>
              <a:rPr sz="1200" spc="-145" dirty="0">
                <a:latin typeface="Arial Black"/>
                <a:cs typeface="Arial Black"/>
              </a:rPr>
              <a:t>standalone</a:t>
            </a:r>
            <a:r>
              <a:rPr sz="1200" spc="-114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server.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9250" cy="3629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47</a:t>
            </a:fld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735192"/>
            <a:ext cx="528320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5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85" dirty="0">
                <a:latin typeface="Arial Black"/>
                <a:cs typeface="Arial Black"/>
              </a:rPr>
              <a:t>back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40" dirty="0">
                <a:latin typeface="Arial Black"/>
                <a:cs typeface="Arial Black"/>
              </a:rPr>
              <a:t>dashboard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Configure </a:t>
            </a:r>
            <a:r>
              <a:rPr sz="1200" spc="-114" dirty="0">
                <a:latin typeface="Arial Black"/>
                <a:cs typeface="Arial Black"/>
              </a:rPr>
              <a:t>option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14" dirty="0">
                <a:latin typeface="Arial Black"/>
                <a:cs typeface="Arial Black"/>
              </a:rPr>
              <a:t>HelloWorld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project.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9885" cy="4648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48</a:t>
            </a:fld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5087861"/>
              <a:ext cx="5410200" cy="403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706239"/>
            <a:ext cx="5858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6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20" dirty="0">
                <a:latin typeface="Arial Black"/>
                <a:cs typeface="Arial Black"/>
              </a:rPr>
              <a:t>Add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60" dirty="0">
                <a:latin typeface="Arial Black"/>
                <a:cs typeface="Arial Black"/>
              </a:rPr>
              <a:t>step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optin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50" dirty="0">
                <a:latin typeface="Arial Black"/>
                <a:cs typeface="Arial Black"/>
              </a:rPr>
              <a:t>“SeleniumHQ </a:t>
            </a:r>
            <a:r>
              <a:rPr sz="1200" spc="-145" dirty="0">
                <a:latin typeface="Arial Black"/>
                <a:cs typeface="Arial Black"/>
              </a:rPr>
              <a:t>htmlSuite</a:t>
            </a:r>
            <a:r>
              <a:rPr sz="1200" spc="-22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Run”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914400"/>
            <a:ext cx="5419725" cy="3600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49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6039992"/>
            <a:ext cx="4875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link </a:t>
            </a:r>
            <a:r>
              <a:rPr sz="1200" spc="-125" dirty="0">
                <a:latin typeface="Arial Black"/>
                <a:cs typeface="Arial Black"/>
              </a:rPr>
              <a:t>“Older </a:t>
            </a:r>
            <a:r>
              <a:rPr sz="1200" spc="-114" dirty="0">
                <a:latin typeface="Arial Black"/>
                <a:cs typeface="Arial Black"/>
              </a:rPr>
              <a:t>but </a:t>
            </a:r>
            <a:r>
              <a:rPr sz="1200" spc="-160" dirty="0">
                <a:latin typeface="Arial Black"/>
                <a:cs typeface="Arial Black"/>
              </a:rPr>
              <a:t>stable </a:t>
            </a:r>
            <a:r>
              <a:rPr sz="1200" spc="-145" dirty="0">
                <a:latin typeface="Arial Black"/>
                <a:cs typeface="Arial Black"/>
              </a:rPr>
              <a:t>version”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download the</a:t>
            </a:r>
            <a:r>
              <a:rPr sz="1200" spc="-135" dirty="0">
                <a:latin typeface="Arial Black"/>
                <a:cs typeface="Arial Black"/>
              </a:rPr>
              <a:t> </a:t>
            </a:r>
            <a:r>
              <a:rPr sz="1200" spc="-195" dirty="0">
                <a:latin typeface="Arial Black"/>
                <a:cs typeface="Arial Black"/>
              </a:rPr>
              <a:t>Jenkins war </a:t>
            </a:r>
            <a:r>
              <a:rPr sz="1200" spc="-130" dirty="0">
                <a:latin typeface="Arial Black"/>
                <a:cs typeface="Arial Black"/>
              </a:rPr>
              <a:t>file.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908672"/>
            <a:ext cx="5953125" cy="216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Starting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70" dirty="0">
                <a:latin typeface="Arial"/>
                <a:cs typeface="Arial"/>
              </a:rPr>
              <a:t>Jenkins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30"/>
              </a:spcBef>
            </a:pPr>
            <a:r>
              <a:rPr sz="1200" spc="-125" dirty="0">
                <a:latin typeface="Arial Black"/>
                <a:cs typeface="Arial Black"/>
              </a:rPr>
              <a:t>Open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command </a:t>
            </a:r>
            <a:r>
              <a:rPr sz="1200" spc="-125" dirty="0">
                <a:latin typeface="Arial Black"/>
                <a:cs typeface="Arial Black"/>
              </a:rPr>
              <a:t>prompt. </a:t>
            </a:r>
            <a:r>
              <a:rPr sz="1200" spc="-15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command </a:t>
            </a:r>
            <a:r>
              <a:rPr sz="1200" spc="-125" dirty="0">
                <a:latin typeface="Arial Black"/>
                <a:cs typeface="Arial Black"/>
              </a:rPr>
              <a:t>prompt, </a:t>
            </a:r>
            <a:r>
              <a:rPr sz="1200" spc="-165" dirty="0">
                <a:latin typeface="Arial Black"/>
                <a:cs typeface="Arial Black"/>
              </a:rPr>
              <a:t>browse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directory </a:t>
            </a:r>
            <a:r>
              <a:rPr sz="1200" spc="-175" dirty="0">
                <a:latin typeface="Arial Black"/>
                <a:cs typeface="Arial Black"/>
              </a:rPr>
              <a:t>where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jenkins.war </a:t>
            </a:r>
            <a:r>
              <a:rPr sz="1200" spc="-125" dirty="0">
                <a:latin typeface="Arial Black"/>
                <a:cs typeface="Arial Black"/>
              </a:rPr>
              <a:t>file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50" dirty="0">
                <a:latin typeface="Arial Black"/>
                <a:cs typeface="Arial Black"/>
              </a:rPr>
              <a:t>present. </a:t>
            </a:r>
            <a:r>
              <a:rPr sz="1200" spc="-155" dirty="0">
                <a:latin typeface="Arial Black"/>
                <a:cs typeface="Arial Black"/>
              </a:rPr>
              <a:t>Run </a:t>
            </a:r>
            <a:r>
              <a:rPr sz="1200" spc="-135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</a:t>
            </a:r>
            <a:r>
              <a:rPr sz="1200" spc="-4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command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10" dirty="0">
                <a:latin typeface="Arial Black"/>
                <a:cs typeface="Arial Black"/>
              </a:rPr>
              <a:t>D:\&gt;Java </a:t>
            </a:r>
            <a:r>
              <a:rPr sz="1000" spc="-90" dirty="0">
                <a:latin typeface="Arial Black"/>
                <a:cs typeface="Arial Black"/>
              </a:rPr>
              <a:t>–jar</a:t>
            </a:r>
            <a:r>
              <a:rPr sz="1000" spc="-15" dirty="0">
                <a:latin typeface="Arial Black"/>
                <a:cs typeface="Arial Black"/>
              </a:rPr>
              <a:t> </a:t>
            </a:r>
            <a:r>
              <a:rPr sz="1000" spc="-160" dirty="0">
                <a:latin typeface="Arial Black"/>
                <a:cs typeface="Arial Black"/>
              </a:rPr>
              <a:t>Jenkins.war</a:t>
            </a:r>
            <a:endParaRPr sz="1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Arial Black"/>
              <a:cs typeface="Arial Black"/>
            </a:endParaRPr>
          </a:p>
          <a:p>
            <a:pPr marL="12700" marR="264160">
              <a:lnSpc>
                <a:spcPct val="110800"/>
              </a:lnSpc>
              <a:spcBef>
                <a:spcPts val="5"/>
              </a:spcBef>
            </a:pPr>
            <a:r>
              <a:rPr sz="1200" spc="-135" dirty="0">
                <a:latin typeface="Arial Black"/>
                <a:cs typeface="Arial Black"/>
              </a:rPr>
              <a:t>After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command </a:t>
            </a:r>
            <a:r>
              <a:rPr sz="1200" spc="-175" dirty="0">
                <a:latin typeface="Arial Black"/>
                <a:cs typeface="Arial Black"/>
              </a:rPr>
              <a:t>is </a:t>
            </a:r>
            <a:r>
              <a:rPr sz="1200" spc="-125" dirty="0">
                <a:latin typeface="Arial Black"/>
                <a:cs typeface="Arial Black"/>
              </a:rPr>
              <a:t>run, </a:t>
            </a:r>
            <a:r>
              <a:rPr sz="1200" spc="-150" dirty="0">
                <a:latin typeface="Arial Black"/>
                <a:cs typeface="Arial Black"/>
              </a:rPr>
              <a:t>various </a:t>
            </a:r>
            <a:r>
              <a:rPr sz="1200" spc="-195" dirty="0">
                <a:latin typeface="Arial Black"/>
                <a:cs typeface="Arial Black"/>
              </a:rPr>
              <a:t>tasks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25" dirty="0">
                <a:latin typeface="Arial Black"/>
                <a:cs typeface="Arial Black"/>
              </a:rPr>
              <a:t>run,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extraction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95" dirty="0">
                <a:latin typeface="Arial Black"/>
                <a:cs typeface="Arial Black"/>
              </a:rPr>
              <a:t>war </a:t>
            </a:r>
            <a:r>
              <a:rPr sz="1200" spc="-125" dirty="0">
                <a:latin typeface="Arial Black"/>
                <a:cs typeface="Arial Black"/>
              </a:rPr>
              <a:t>file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65" dirty="0">
                <a:latin typeface="Arial Black"/>
                <a:cs typeface="Arial Black"/>
              </a:rPr>
              <a:t>is </a:t>
            </a:r>
            <a:r>
              <a:rPr sz="1200" spc="-120" dirty="0">
                <a:latin typeface="Arial Black"/>
                <a:cs typeface="Arial Black"/>
              </a:rPr>
              <a:t>done </a:t>
            </a:r>
            <a:r>
              <a:rPr sz="1200" spc="-125" dirty="0">
                <a:latin typeface="Arial Black"/>
                <a:cs typeface="Arial Black"/>
              </a:rPr>
              <a:t>by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40" dirty="0">
                <a:latin typeface="Arial Black"/>
                <a:cs typeface="Arial Black"/>
              </a:rPr>
              <a:t>embedded </a:t>
            </a:r>
            <a:r>
              <a:rPr sz="1200" spc="-170" dirty="0">
                <a:latin typeface="Arial Black"/>
                <a:cs typeface="Arial Black"/>
              </a:rPr>
              <a:t>webserver </a:t>
            </a:r>
            <a:r>
              <a:rPr sz="1200" spc="-160" dirty="0">
                <a:latin typeface="Arial Black"/>
                <a:cs typeface="Arial Black"/>
              </a:rPr>
              <a:t>called</a:t>
            </a:r>
            <a:r>
              <a:rPr sz="1200" spc="-10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winstone.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10" dirty="0">
                <a:latin typeface="Arial Black"/>
                <a:cs typeface="Arial Black"/>
              </a:rPr>
              <a:t>D:\&gt;Java </a:t>
            </a:r>
            <a:r>
              <a:rPr sz="1000" spc="-90" dirty="0">
                <a:latin typeface="Arial Black"/>
                <a:cs typeface="Arial Black"/>
              </a:rPr>
              <a:t>–jar</a:t>
            </a:r>
            <a:r>
              <a:rPr sz="1000" spc="-15" dirty="0">
                <a:latin typeface="Arial Black"/>
                <a:cs typeface="Arial Black"/>
              </a:rPr>
              <a:t> </a:t>
            </a:r>
            <a:r>
              <a:rPr sz="1000" spc="-160" dirty="0">
                <a:latin typeface="Arial Black"/>
                <a:cs typeface="Arial Black"/>
              </a:rPr>
              <a:t>Jenkins.war</a:t>
            </a:r>
            <a:endParaRPr sz="10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39410" cy="4553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892809"/>
            <a:ext cx="586359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7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20" dirty="0">
                <a:latin typeface="Arial Black"/>
                <a:cs typeface="Arial Black"/>
              </a:rPr>
              <a:t>Add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5" dirty="0">
                <a:latin typeface="Arial Black"/>
                <a:cs typeface="Arial Black"/>
              </a:rPr>
              <a:t>necessary </a:t>
            </a:r>
            <a:r>
              <a:rPr sz="1200" spc="-150" dirty="0">
                <a:latin typeface="Arial Black"/>
                <a:cs typeface="Arial Black"/>
              </a:rPr>
              <a:t>details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selenium </a:t>
            </a:r>
            <a:r>
              <a:rPr sz="1200" spc="-165" dirty="0">
                <a:latin typeface="Arial Black"/>
                <a:cs typeface="Arial Black"/>
              </a:rPr>
              <a:t>test. </a:t>
            </a:r>
            <a:r>
              <a:rPr sz="1200" spc="-155" dirty="0">
                <a:latin typeface="Arial Black"/>
                <a:cs typeface="Arial Black"/>
              </a:rPr>
              <a:t>Here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suiteFile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75" dirty="0">
                <a:latin typeface="Arial Black"/>
                <a:cs typeface="Arial Black"/>
              </a:rPr>
              <a:t>TestSuite </a:t>
            </a:r>
            <a:r>
              <a:rPr sz="1200" spc="-140" dirty="0">
                <a:latin typeface="Arial Black"/>
                <a:cs typeface="Arial Black"/>
              </a:rPr>
              <a:t>generated </a:t>
            </a:r>
            <a:r>
              <a:rPr sz="1200" spc="-125" dirty="0">
                <a:latin typeface="Arial Black"/>
                <a:cs typeface="Arial Black"/>
              </a:rPr>
              <a:t>by </a:t>
            </a:r>
            <a:r>
              <a:rPr sz="1200" spc="-140" dirty="0">
                <a:latin typeface="Arial Black"/>
                <a:cs typeface="Arial Black"/>
              </a:rPr>
              <a:t>using the </a:t>
            </a:r>
            <a:r>
              <a:rPr sz="1200" spc="-155" dirty="0">
                <a:latin typeface="Arial Black"/>
                <a:cs typeface="Arial Black"/>
              </a:rPr>
              <a:t>Selenium </a:t>
            </a:r>
            <a:r>
              <a:rPr sz="1200" spc="-165" dirty="0">
                <a:latin typeface="Arial Black"/>
                <a:cs typeface="Arial Black"/>
              </a:rPr>
              <a:t>IDE.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95" dirty="0">
                <a:latin typeface="Arial Black"/>
                <a:cs typeface="Arial Black"/>
              </a:rPr>
              <a:t>Save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80" dirty="0">
                <a:latin typeface="Arial Black"/>
                <a:cs typeface="Arial Black"/>
              </a:rPr>
              <a:t>execute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4" dirty="0">
                <a:latin typeface="Arial Black"/>
                <a:cs typeface="Arial Black"/>
              </a:rPr>
              <a:t>build. </a:t>
            </a:r>
            <a:r>
              <a:rPr sz="1200" spc="-155" dirty="0">
                <a:latin typeface="Arial Black"/>
                <a:cs typeface="Arial Black"/>
              </a:rPr>
              <a:t>Now  </a:t>
            </a:r>
            <a:r>
              <a:rPr sz="1200" spc="-140" dirty="0">
                <a:latin typeface="Arial Black"/>
                <a:cs typeface="Arial Black"/>
              </a:rPr>
              <a:t>the post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55" dirty="0">
                <a:latin typeface="Arial Black"/>
                <a:cs typeface="Arial Black"/>
              </a:rPr>
              <a:t>will launch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selenium </a:t>
            </a:r>
            <a:r>
              <a:rPr sz="1200" spc="-130" dirty="0">
                <a:latin typeface="Arial Black"/>
                <a:cs typeface="Arial Black"/>
              </a:rPr>
              <a:t>driver,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85" dirty="0">
                <a:latin typeface="Arial Black"/>
                <a:cs typeface="Arial Black"/>
              </a:rPr>
              <a:t>execute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html</a:t>
            </a:r>
            <a:r>
              <a:rPr sz="1200" spc="-55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test.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704" y="6319392"/>
            <a:ext cx="2818765" cy="3733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-</a:t>
            </a:r>
            <a:r>
              <a:rPr sz="2200" b="1" spc="3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20" dirty="0">
                <a:solidFill>
                  <a:srgbClr val="2E5395"/>
                </a:solidFill>
                <a:latin typeface="Arial"/>
                <a:cs typeface="Arial"/>
              </a:rPr>
              <a:t>Notification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6896481"/>
            <a:ext cx="591185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85" dirty="0">
                <a:latin typeface="Arial Black"/>
                <a:cs typeface="Arial Black"/>
              </a:rPr>
              <a:t>comes </a:t>
            </a:r>
            <a:r>
              <a:rPr sz="1200" spc="-160" dirty="0">
                <a:latin typeface="Arial Black"/>
                <a:cs typeface="Arial Black"/>
              </a:rPr>
              <a:t>with an </a:t>
            </a:r>
            <a:r>
              <a:rPr sz="1200" spc="-114" dirty="0">
                <a:latin typeface="Arial Black"/>
                <a:cs typeface="Arial Black"/>
              </a:rPr>
              <a:t>out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50" dirty="0">
                <a:latin typeface="Arial Black"/>
                <a:cs typeface="Arial Black"/>
              </a:rPr>
              <a:t>box </a:t>
            </a:r>
            <a:r>
              <a:rPr sz="1200" spc="-145" dirty="0">
                <a:latin typeface="Arial Black"/>
                <a:cs typeface="Arial Black"/>
              </a:rPr>
              <a:t>facility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5" dirty="0">
                <a:latin typeface="Arial Black"/>
                <a:cs typeface="Arial Black"/>
              </a:rPr>
              <a:t>add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55" dirty="0">
                <a:latin typeface="Arial Black"/>
                <a:cs typeface="Arial Black"/>
              </a:rPr>
              <a:t>email </a:t>
            </a:r>
            <a:r>
              <a:rPr sz="1200" spc="-130" dirty="0">
                <a:latin typeface="Arial Black"/>
                <a:cs typeface="Arial Black"/>
              </a:rPr>
              <a:t>notification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90" dirty="0">
                <a:latin typeface="Arial Black"/>
                <a:cs typeface="Arial Black"/>
              </a:rPr>
              <a:t>a</a:t>
            </a:r>
            <a:r>
              <a:rPr sz="1200" spc="-215" dirty="0">
                <a:latin typeface="Arial Black"/>
                <a:cs typeface="Arial Black"/>
              </a:rPr>
              <a:t>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40" dirty="0">
                <a:latin typeface="Arial Black"/>
                <a:cs typeface="Arial Black"/>
              </a:rPr>
              <a:t>project.</a:t>
            </a:r>
            <a:endParaRPr sz="1200">
              <a:latin typeface="Arial Black"/>
              <a:cs typeface="Arial Black"/>
            </a:endParaRPr>
          </a:p>
          <a:p>
            <a:pPr marL="12700" marR="5080" algn="just">
              <a:lnSpc>
                <a:spcPct val="110800"/>
              </a:lnSpc>
              <a:spcBef>
                <a:spcPts val="1405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20" dirty="0">
                <a:latin typeface="Arial Black"/>
                <a:cs typeface="Arial Black"/>
              </a:rPr>
              <a:t>Configuring </a:t>
            </a:r>
            <a:r>
              <a:rPr sz="1200" spc="-165" dirty="0">
                <a:latin typeface="Arial Black"/>
                <a:cs typeface="Arial Black"/>
              </a:rPr>
              <a:t>an </a:t>
            </a:r>
            <a:r>
              <a:rPr sz="1200" spc="-185" dirty="0">
                <a:latin typeface="Arial Black"/>
                <a:cs typeface="Arial Black"/>
              </a:rPr>
              <a:t>SMTP </a:t>
            </a:r>
            <a:r>
              <a:rPr sz="1200" spc="-160" dirty="0">
                <a:latin typeface="Arial Black"/>
                <a:cs typeface="Arial Black"/>
              </a:rPr>
              <a:t>server. </a:t>
            </a:r>
            <a:r>
              <a:rPr sz="1200" spc="-125" dirty="0">
                <a:latin typeface="Arial Black"/>
                <a:cs typeface="Arial Black"/>
              </a:rPr>
              <a:t>Goto </a:t>
            </a:r>
            <a:r>
              <a:rPr sz="1200" spc="-135" dirty="0">
                <a:latin typeface="Arial Black"/>
                <a:cs typeface="Arial Black"/>
              </a:rPr>
              <a:t>Manage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→ </a:t>
            </a:r>
            <a:r>
              <a:rPr sz="1200" spc="-125" dirty="0">
                <a:latin typeface="Arial Black"/>
                <a:cs typeface="Arial Black"/>
              </a:rPr>
              <a:t>Configure </a:t>
            </a:r>
            <a:r>
              <a:rPr sz="1200" spc="-180" dirty="0">
                <a:latin typeface="Arial Black"/>
                <a:cs typeface="Arial Black"/>
              </a:rPr>
              <a:t>System.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E-mail notification </a:t>
            </a:r>
            <a:r>
              <a:rPr sz="1200" spc="-160" dirty="0">
                <a:latin typeface="Arial Black"/>
                <a:cs typeface="Arial Black"/>
              </a:rPr>
              <a:t>section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required </a:t>
            </a:r>
            <a:r>
              <a:rPr sz="1200" spc="-185" dirty="0">
                <a:latin typeface="Arial Black"/>
                <a:cs typeface="Arial Black"/>
              </a:rPr>
              <a:t>SMTP </a:t>
            </a:r>
            <a:r>
              <a:rPr sz="1200" spc="-165" dirty="0">
                <a:latin typeface="Arial Black"/>
                <a:cs typeface="Arial Black"/>
              </a:rPr>
              <a:t>server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user </a:t>
            </a:r>
            <a:r>
              <a:rPr sz="1200" spc="-135" dirty="0">
                <a:latin typeface="Arial Black"/>
                <a:cs typeface="Arial Black"/>
              </a:rPr>
              <a:t>email-suffix  </a:t>
            </a:r>
            <a:r>
              <a:rPr sz="1200" spc="-150" dirty="0">
                <a:latin typeface="Arial Black"/>
                <a:cs typeface="Arial Black"/>
              </a:rPr>
              <a:t>details.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1700783"/>
            <a:ext cx="5410200" cy="3847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352669"/>
            <a:ext cx="558546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25" dirty="0">
                <a:latin typeface="Arial Black"/>
                <a:cs typeface="Arial Black"/>
              </a:rPr>
              <a:t>Configure </a:t>
            </a:r>
            <a:r>
              <a:rPr sz="1200" spc="-145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recipients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project </a:t>
            </a:r>
            <a:r>
              <a:rPr sz="1200" spc="80" dirty="0">
                <a:latin typeface="Arial Black"/>
                <a:cs typeface="Arial Black"/>
              </a:rPr>
              <a:t>- </a:t>
            </a:r>
            <a:r>
              <a:rPr sz="1200" spc="-130" dirty="0">
                <a:latin typeface="Arial Black"/>
                <a:cs typeface="Arial Black"/>
              </a:rPr>
              <a:t>When you configure </a:t>
            </a:r>
            <a:r>
              <a:rPr sz="1200" spc="-155" dirty="0">
                <a:latin typeface="Arial Black"/>
                <a:cs typeface="Arial Black"/>
              </a:rPr>
              <a:t>any 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40" dirty="0">
                <a:latin typeface="Arial Black"/>
                <a:cs typeface="Arial Black"/>
              </a:rPr>
              <a:t>project, </a:t>
            </a:r>
            <a:r>
              <a:rPr sz="1200" spc="-114" dirty="0">
                <a:latin typeface="Arial Black"/>
                <a:cs typeface="Arial Black"/>
              </a:rPr>
              <a:t>right </a:t>
            </a:r>
            <a:r>
              <a:rPr sz="1200" spc="-160" dirty="0">
                <a:latin typeface="Arial Black"/>
                <a:cs typeface="Arial Black"/>
              </a:rPr>
              <a:t>at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end </a:t>
            </a:r>
            <a:r>
              <a:rPr sz="1200" spc="-175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ability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add </a:t>
            </a:r>
            <a:r>
              <a:rPr sz="1200" spc="-155" dirty="0">
                <a:latin typeface="Arial Black"/>
                <a:cs typeface="Arial Black"/>
              </a:rPr>
              <a:t>recipients </a:t>
            </a:r>
            <a:r>
              <a:rPr sz="1200" spc="-165" dirty="0">
                <a:latin typeface="Arial Black"/>
                <a:cs typeface="Arial Black"/>
              </a:rPr>
              <a:t>who </a:t>
            </a:r>
            <a:r>
              <a:rPr sz="1200" spc="-140" dirty="0">
                <a:latin typeface="Arial Black"/>
                <a:cs typeface="Arial Black"/>
              </a:rPr>
              <a:t>would </a:t>
            </a:r>
            <a:r>
              <a:rPr sz="1200" spc="-135" dirty="0">
                <a:latin typeface="Arial Black"/>
                <a:cs typeface="Arial Black"/>
              </a:rPr>
              <a:t>get  </a:t>
            </a:r>
            <a:r>
              <a:rPr sz="1200" spc="-155" dirty="0">
                <a:latin typeface="Arial Black"/>
                <a:cs typeface="Arial Black"/>
              </a:rPr>
              <a:t>email </a:t>
            </a:r>
            <a:r>
              <a:rPr sz="1200" spc="-140" dirty="0">
                <a:latin typeface="Arial Black"/>
                <a:cs typeface="Arial Black"/>
              </a:rPr>
              <a:t>notifications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50" dirty="0">
                <a:latin typeface="Arial Black"/>
                <a:cs typeface="Arial Black"/>
              </a:rPr>
              <a:t>unstable </a:t>
            </a:r>
            <a:r>
              <a:rPr sz="1200" spc="-110" dirty="0">
                <a:latin typeface="Arial Black"/>
                <a:cs typeface="Arial Black"/>
              </a:rPr>
              <a:t>or </a:t>
            </a:r>
            <a:r>
              <a:rPr sz="1200" spc="-140" dirty="0">
                <a:latin typeface="Arial Black"/>
                <a:cs typeface="Arial Black"/>
              </a:rPr>
              <a:t>broken </a:t>
            </a:r>
            <a:r>
              <a:rPr sz="1200" spc="-135" dirty="0">
                <a:latin typeface="Arial Black"/>
                <a:cs typeface="Arial Black"/>
              </a:rPr>
              <a:t>builds. </a:t>
            </a:r>
            <a:r>
              <a:rPr sz="1200" spc="-170" dirty="0">
                <a:latin typeface="Arial Black"/>
                <a:cs typeface="Arial Black"/>
              </a:rPr>
              <a:t>Then </a:t>
            </a:r>
            <a:r>
              <a:rPr sz="1200" spc="-18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0" dirty="0">
                <a:latin typeface="Arial Black"/>
                <a:cs typeface="Arial Black"/>
              </a:rPr>
              <a:t>Save</a:t>
            </a:r>
            <a:r>
              <a:rPr sz="1200" spc="-180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button.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9725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51</a:t>
            </a:fld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86427"/>
            <a:ext cx="5959475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900"/>
              </a:lnSpc>
              <a:spcBef>
                <a:spcPts val="100"/>
              </a:spcBef>
            </a:pPr>
            <a:r>
              <a:rPr sz="1200" spc="-140" dirty="0">
                <a:latin typeface="Arial Black"/>
                <a:cs typeface="Arial Black"/>
              </a:rPr>
              <a:t>Apart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default, </a:t>
            </a:r>
            <a:r>
              <a:rPr sz="1200" spc="-145" dirty="0">
                <a:latin typeface="Arial Black"/>
                <a:cs typeface="Arial Black"/>
              </a:rPr>
              <a:t>there </a:t>
            </a:r>
            <a:r>
              <a:rPr sz="1200" spc="-160" dirty="0">
                <a:latin typeface="Arial Black"/>
                <a:cs typeface="Arial Black"/>
              </a:rPr>
              <a:t>are also </a:t>
            </a:r>
            <a:r>
              <a:rPr sz="1200" spc="-130" dirty="0">
                <a:latin typeface="Arial Black"/>
                <a:cs typeface="Arial Black"/>
              </a:rPr>
              <a:t>notification </a:t>
            </a:r>
            <a:r>
              <a:rPr sz="1200" spc="-120" dirty="0">
                <a:latin typeface="Arial Black"/>
                <a:cs typeface="Arial Black"/>
              </a:rPr>
              <a:t>plugin’s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14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market. </a:t>
            </a:r>
            <a:r>
              <a:rPr sz="1200" spc="-145" dirty="0">
                <a:latin typeface="Arial Black"/>
                <a:cs typeface="Arial Black"/>
              </a:rPr>
              <a:t>An  </a:t>
            </a:r>
            <a:r>
              <a:rPr sz="1200" spc="-170" dirty="0">
                <a:latin typeface="Arial Black"/>
                <a:cs typeface="Arial Black"/>
              </a:rPr>
              <a:t>example </a:t>
            </a:r>
            <a:r>
              <a:rPr sz="1200" spc="-165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notification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75" dirty="0">
                <a:latin typeface="Arial Black"/>
                <a:cs typeface="Arial Black"/>
              </a:rPr>
              <a:t>Tikal </a:t>
            </a:r>
            <a:r>
              <a:rPr sz="1200" spc="-160" dirty="0">
                <a:latin typeface="Arial Black"/>
                <a:cs typeface="Arial Black"/>
              </a:rPr>
              <a:t>Knowledge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70" dirty="0">
                <a:latin typeface="Arial Black"/>
                <a:cs typeface="Arial Black"/>
              </a:rPr>
              <a:t>allows </a:t>
            </a:r>
            <a:r>
              <a:rPr sz="1200" spc="-140" dirty="0">
                <a:latin typeface="Arial Black"/>
                <a:cs typeface="Arial Black"/>
              </a:rPr>
              <a:t>sending </a:t>
            </a:r>
            <a:r>
              <a:rPr sz="1200" spc="-190" dirty="0">
                <a:latin typeface="Arial Black"/>
                <a:cs typeface="Arial Black"/>
              </a:rPr>
              <a:t>Job </a:t>
            </a:r>
            <a:r>
              <a:rPr sz="1200" spc="-175" dirty="0">
                <a:latin typeface="Arial Black"/>
                <a:cs typeface="Arial Black"/>
              </a:rPr>
              <a:t>Status  </a:t>
            </a:r>
            <a:r>
              <a:rPr sz="1200" spc="-140" dirty="0">
                <a:latin typeface="Arial Black"/>
                <a:cs typeface="Arial Black"/>
              </a:rPr>
              <a:t>notifications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204" dirty="0">
                <a:latin typeface="Arial Black"/>
                <a:cs typeface="Arial Black"/>
              </a:rPr>
              <a:t>JSON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75" dirty="0">
                <a:latin typeface="Arial Black"/>
                <a:cs typeface="Arial Black"/>
              </a:rPr>
              <a:t>XML </a:t>
            </a:r>
            <a:r>
              <a:rPr sz="1200" spc="-150" dirty="0">
                <a:latin typeface="Arial Black"/>
                <a:cs typeface="Arial Black"/>
              </a:rPr>
              <a:t>formats. </a:t>
            </a: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60" dirty="0">
                <a:latin typeface="Arial Black"/>
                <a:cs typeface="Arial Black"/>
              </a:rPr>
              <a:t>enables </a:t>
            </a:r>
            <a:r>
              <a:rPr sz="1200" spc="-110" dirty="0">
                <a:latin typeface="Arial Black"/>
                <a:cs typeface="Arial Black"/>
              </a:rPr>
              <a:t>end-points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30" dirty="0">
                <a:latin typeface="Arial Black"/>
                <a:cs typeface="Arial Black"/>
              </a:rPr>
              <a:t>configured 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70" dirty="0">
                <a:latin typeface="Arial Black"/>
                <a:cs typeface="Arial Black"/>
              </a:rPr>
              <a:t>shown</a:t>
            </a:r>
            <a:r>
              <a:rPr sz="1200" spc="-140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below.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0200" cy="3600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52</a:t>
            </a:fld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724527"/>
            <a:ext cx="5838825" cy="241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5" dirty="0">
                <a:latin typeface="Arial Black"/>
                <a:cs typeface="Arial Black"/>
              </a:rPr>
              <a:t>Here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details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85" dirty="0">
                <a:latin typeface="Arial Black"/>
                <a:cs typeface="Arial Black"/>
              </a:rPr>
              <a:t>each </a:t>
            </a:r>
            <a:r>
              <a:rPr sz="1200" spc="-110" dirty="0">
                <a:latin typeface="Arial Black"/>
                <a:cs typeface="Arial Black"/>
              </a:rPr>
              <a:t>option</a:t>
            </a:r>
            <a:r>
              <a:rPr sz="1200" spc="130" dirty="0">
                <a:latin typeface="Arial Black"/>
                <a:cs typeface="Arial Black"/>
              </a:rPr>
              <a:t> </a:t>
            </a:r>
            <a:r>
              <a:rPr sz="1200" spc="25" dirty="0">
                <a:latin typeface="Arial Black"/>
                <a:cs typeface="Arial Black"/>
              </a:rPr>
              <a:t>−</a:t>
            </a:r>
            <a:endParaRPr sz="1200">
              <a:latin typeface="Arial Black"/>
              <a:cs typeface="Arial Black"/>
            </a:endParaRPr>
          </a:p>
          <a:p>
            <a:pPr marL="469265" marR="29845" indent="-228600">
              <a:lnSpc>
                <a:spcPct val="110800"/>
              </a:lnSpc>
              <a:spcBef>
                <a:spcPts val="1405"/>
              </a:spcBef>
              <a:buSzPct val="83333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dirty="0">
                <a:latin typeface="Arial"/>
                <a:cs typeface="Arial"/>
              </a:rPr>
              <a:t>"Format"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65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notification </a:t>
            </a:r>
            <a:r>
              <a:rPr sz="1200" spc="-135" dirty="0">
                <a:latin typeface="Arial Black"/>
                <a:cs typeface="Arial Black"/>
              </a:rPr>
              <a:t>payload format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40" dirty="0">
                <a:latin typeface="Arial Black"/>
                <a:cs typeface="Arial Black"/>
              </a:rPr>
              <a:t>either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200" dirty="0">
                <a:latin typeface="Arial Black"/>
                <a:cs typeface="Arial Black"/>
              </a:rPr>
              <a:t>JSON </a:t>
            </a:r>
            <a:r>
              <a:rPr sz="1200" spc="-110" dirty="0">
                <a:latin typeface="Arial Black"/>
                <a:cs typeface="Arial Black"/>
              </a:rPr>
              <a:t>or  </a:t>
            </a:r>
            <a:r>
              <a:rPr sz="1200" spc="-165" dirty="0">
                <a:latin typeface="Arial Black"/>
                <a:cs typeface="Arial Black"/>
              </a:rPr>
              <a:t>XML.</a:t>
            </a:r>
            <a:endParaRPr sz="1200">
              <a:latin typeface="Arial Black"/>
              <a:cs typeface="Arial Black"/>
            </a:endParaRPr>
          </a:p>
          <a:p>
            <a:pPr marL="469265" marR="141605" indent="-228600">
              <a:lnSpc>
                <a:spcPct val="110800"/>
              </a:lnSpc>
              <a:buSzPct val="83333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spc="-5" dirty="0">
                <a:latin typeface="Arial"/>
                <a:cs typeface="Arial"/>
              </a:rPr>
              <a:t>"Protocol"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25" dirty="0">
                <a:latin typeface="Arial Black"/>
                <a:cs typeface="Arial Black"/>
              </a:rPr>
              <a:t>protocol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80" dirty="0">
                <a:latin typeface="Arial Black"/>
                <a:cs typeface="Arial Black"/>
              </a:rPr>
              <a:t>use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sending </a:t>
            </a:r>
            <a:r>
              <a:rPr sz="1200" spc="-130" dirty="0">
                <a:latin typeface="Arial Black"/>
                <a:cs typeface="Arial Black"/>
              </a:rPr>
              <a:t>notification </a:t>
            </a:r>
            <a:r>
              <a:rPr sz="1200" spc="-185" dirty="0">
                <a:latin typeface="Arial Black"/>
                <a:cs typeface="Arial Black"/>
              </a:rPr>
              <a:t>messages, </a:t>
            </a:r>
            <a:r>
              <a:rPr sz="1200" spc="-195" dirty="0">
                <a:latin typeface="Arial Black"/>
                <a:cs typeface="Arial Black"/>
              </a:rPr>
              <a:t>HTTP, </a:t>
            </a:r>
            <a:r>
              <a:rPr sz="1200" spc="-215" dirty="0">
                <a:latin typeface="Arial Black"/>
                <a:cs typeface="Arial Black"/>
              </a:rPr>
              <a:t>TCP </a:t>
            </a:r>
            <a:r>
              <a:rPr sz="1200" spc="-110" dirty="0">
                <a:latin typeface="Arial Black"/>
                <a:cs typeface="Arial Black"/>
              </a:rPr>
              <a:t>or  </a:t>
            </a:r>
            <a:r>
              <a:rPr sz="1200" spc="-155" dirty="0">
                <a:latin typeface="Arial Black"/>
                <a:cs typeface="Arial Black"/>
              </a:rPr>
              <a:t>UDP.</a:t>
            </a:r>
            <a:endParaRPr sz="1200">
              <a:latin typeface="Arial Black"/>
              <a:cs typeface="Arial Black"/>
            </a:endParaRPr>
          </a:p>
          <a:p>
            <a:pPr marL="469265" marR="15240" indent="-228600">
              <a:lnSpc>
                <a:spcPct val="110800"/>
              </a:lnSpc>
              <a:buSzPct val="83333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spc="-20" dirty="0">
                <a:latin typeface="Arial"/>
                <a:cs typeface="Arial"/>
              </a:rPr>
              <a:t>"Event"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05" dirty="0">
                <a:latin typeface="Arial Black"/>
                <a:cs typeface="Arial Black"/>
              </a:rPr>
              <a:t>job </a:t>
            </a:r>
            <a:r>
              <a:rPr sz="1200" spc="-165" dirty="0">
                <a:latin typeface="Arial Black"/>
                <a:cs typeface="Arial Black"/>
              </a:rPr>
              <a:t>events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20" dirty="0">
                <a:latin typeface="Arial Black"/>
                <a:cs typeface="Arial Black"/>
              </a:rPr>
              <a:t>trigger </a:t>
            </a:r>
            <a:r>
              <a:rPr sz="1200" spc="-140" dirty="0">
                <a:latin typeface="Arial Black"/>
                <a:cs typeface="Arial Black"/>
              </a:rPr>
              <a:t>notifications: </a:t>
            </a:r>
            <a:r>
              <a:rPr sz="1200" spc="-190" dirty="0">
                <a:latin typeface="Arial Black"/>
                <a:cs typeface="Arial Black"/>
              </a:rPr>
              <a:t>Job </a:t>
            </a:r>
            <a:r>
              <a:rPr sz="1200" spc="-150" dirty="0">
                <a:latin typeface="Arial Black"/>
                <a:cs typeface="Arial Black"/>
              </a:rPr>
              <a:t>Started, </a:t>
            </a:r>
            <a:r>
              <a:rPr sz="1200" spc="-195" dirty="0">
                <a:latin typeface="Arial Black"/>
                <a:cs typeface="Arial Black"/>
              </a:rPr>
              <a:t>Job </a:t>
            </a:r>
            <a:r>
              <a:rPr sz="1200" spc="-140" dirty="0">
                <a:latin typeface="Arial Black"/>
                <a:cs typeface="Arial Black"/>
              </a:rPr>
              <a:t>Completed,  </a:t>
            </a:r>
            <a:r>
              <a:rPr sz="1200" spc="-190" dirty="0">
                <a:latin typeface="Arial Black"/>
                <a:cs typeface="Arial Black"/>
              </a:rPr>
              <a:t>Job </a:t>
            </a:r>
            <a:r>
              <a:rPr sz="1200" spc="-145" dirty="0">
                <a:latin typeface="Arial Black"/>
                <a:cs typeface="Arial Black"/>
              </a:rPr>
              <a:t>Finalized </a:t>
            </a:r>
            <a:r>
              <a:rPr sz="1200" spc="-110" dirty="0">
                <a:latin typeface="Arial Black"/>
                <a:cs typeface="Arial Black"/>
              </a:rPr>
              <a:t>or </a:t>
            </a:r>
            <a:r>
              <a:rPr sz="1200" spc="-130" dirty="0">
                <a:latin typeface="Arial Black"/>
                <a:cs typeface="Arial Black"/>
              </a:rPr>
              <a:t>All </a:t>
            </a:r>
            <a:r>
              <a:rPr sz="1200" spc="-180" dirty="0">
                <a:latin typeface="Arial Black"/>
                <a:cs typeface="Arial Black"/>
              </a:rPr>
              <a:t>Events </a:t>
            </a:r>
            <a:r>
              <a:rPr sz="1200" spc="-135" dirty="0">
                <a:latin typeface="Arial Black"/>
                <a:cs typeface="Arial Black"/>
              </a:rPr>
              <a:t>(the default</a:t>
            </a:r>
            <a:r>
              <a:rPr sz="1200" spc="-9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option).</a:t>
            </a:r>
            <a:endParaRPr sz="1200">
              <a:latin typeface="Arial Black"/>
              <a:cs typeface="Arial Black"/>
            </a:endParaRPr>
          </a:p>
          <a:p>
            <a:pPr marL="469265" marR="5080" indent="-228600">
              <a:lnSpc>
                <a:spcPct val="110800"/>
              </a:lnSpc>
              <a:buSzPct val="83333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spc="-35" dirty="0">
                <a:latin typeface="Arial"/>
                <a:cs typeface="Arial"/>
              </a:rPr>
              <a:t>"URL"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215" dirty="0">
                <a:latin typeface="Arial Black"/>
                <a:cs typeface="Arial Black"/>
              </a:rPr>
              <a:t>URL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0" dirty="0">
                <a:latin typeface="Arial Black"/>
                <a:cs typeface="Arial Black"/>
              </a:rPr>
              <a:t>send </a:t>
            </a:r>
            <a:r>
              <a:rPr sz="1200" spc="-140" dirty="0">
                <a:latin typeface="Arial Black"/>
                <a:cs typeface="Arial Black"/>
              </a:rPr>
              <a:t>notifications </a:t>
            </a:r>
            <a:r>
              <a:rPr sz="1200" spc="-120" dirty="0">
                <a:latin typeface="Arial Black"/>
                <a:cs typeface="Arial Black"/>
              </a:rPr>
              <a:t>to. </a:t>
            </a:r>
            <a:r>
              <a:rPr sz="1200" spc="-140" dirty="0">
                <a:latin typeface="Arial Black"/>
                <a:cs typeface="Arial Black"/>
              </a:rPr>
              <a:t>It </a:t>
            </a:r>
            <a:r>
              <a:rPr sz="1200" spc="-190" dirty="0">
                <a:latin typeface="Arial Black"/>
                <a:cs typeface="Arial Black"/>
              </a:rPr>
              <a:t>takes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0" dirty="0">
                <a:latin typeface="Arial Black"/>
                <a:cs typeface="Arial Black"/>
              </a:rPr>
              <a:t>form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90" dirty="0">
                <a:latin typeface="Arial Black"/>
                <a:cs typeface="Arial Black"/>
              </a:rPr>
              <a:t>"</a:t>
            </a:r>
            <a:r>
              <a:rPr sz="12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  <a:hlinkClick r:id="rId2"/>
              </a:rPr>
              <a:t>http://host</a:t>
            </a:r>
            <a:r>
              <a:rPr sz="1200" spc="-90" dirty="0">
                <a:latin typeface="Arial Black"/>
                <a:cs typeface="Arial Black"/>
              </a:rPr>
              <a:t>"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210" dirty="0">
                <a:latin typeface="Arial Black"/>
                <a:cs typeface="Arial Black"/>
              </a:rPr>
              <a:t>HTTP  </a:t>
            </a:r>
            <a:r>
              <a:rPr sz="1200" spc="-130" dirty="0">
                <a:latin typeface="Arial Black"/>
                <a:cs typeface="Arial Black"/>
              </a:rPr>
              <a:t>protocol,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000" spc="-110" dirty="0">
                <a:latin typeface="Arial Black"/>
                <a:cs typeface="Arial Black"/>
              </a:rPr>
              <a:t>"host:port"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215" dirty="0">
                <a:latin typeface="Arial Black"/>
                <a:cs typeface="Arial Black"/>
              </a:rPr>
              <a:t>TCP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55" dirty="0">
                <a:latin typeface="Arial Black"/>
                <a:cs typeface="Arial Black"/>
              </a:rPr>
              <a:t>UDP</a:t>
            </a:r>
            <a:r>
              <a:rPr sz="1200" spc="-40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protocols.</a:t>
            </a:r>
            <a:endParaRPr sz="1200">
              <a:latin typeface="Arial Black"/>
              <a:cs typeface="Arial Black"/>
            </a:endParaRPr>
          </a:p>
          <a:p>
            <a:pPr marL="469265" marR="446405" indent="-228600">
              <a:lnSpc>
                <a:spcPct val="110800"/>
              </a:lnSpc>
              <a:buSzPct val="83333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spc="5" dirty="0">
                <a:latin typeface="Arial"/>
                <a:cs typeface="Arial"/>
              </a:rPr>
              <a:t>"Timeout"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55" dirty="0">
                <a:latin typeface="Arial Black"/>
                <a:cs typeface="Arial Black"/>
              </a:rPr>
              <a:t>Timeout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55" dirty="0">
                <a:latin typeface="Arial Black"/>
                <a:cs typeface="Arial Black"/>
              </a:rPr>
              <a:t>milliseconds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sending </a:t>
            </a:r>
            <a:r>
              <a:rPr sz="1200" spc="-130" dirty="0">
                <a:latin typeface="Arial Black"/>
                <a:cs typeface="Arial Black"/>
              </a:rPr>
              <a:t>notification </a:t>
            </a:r>
            <a:r>
              <a:rPr sz="1200" spc="-150" dirty="0">
                <a:latin typeface="Arial Black"/>
                <a:cs typeface="Arial Black"/>
              </a:rPr>
              <a:t>request, </a:t>
            </a:r>
            <a:r>
              <a:rPr sz="1200" spc="-160" dirty="0">
                <a:latin typeface="Arial Black"/>
                <a:cs typeface="Arial Black"/>
              </a:rPr>
              <a:t>30  </a:t>
            </a:r>
            <a:r>
              <a:rPr sz="1200" spc="-170" dirty="0">
                <a:latin typeface="Arial Black"/>
                <a:cs typeface="Arial Black"/>
              </a:rPr>
              <a:t>seconds </a:t>
            </a:r>
            <a:r>
              <a:rPr sz="1200" spc="-125" dirty="0">
                <a:latin typeface="Arial Black"/>
                <a:cs typeface="Arial Black"/>
              </a:rPr>
              <a:t>by</a:t>
            </a:r>
            <a:r>
              <a:rPr sz="1200" spc="-225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default.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704" y="7313117"/>
            <a:ext cx="2559685" cy="3727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-</a:t>
            </a:r>
            <a:r>
              <a:rPr sz="2200" b="1" spc="4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E5395"/>
                </a:solidFill>
                <a:latin typeface="Arial"/>
                <a:cs typeface="Arial"/>
              </a:rPr>
              <a:t>Reporting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870697"/>
            <a:ext cx="5819775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95" dirty="0">
                <a:latin typeface="Arial Black"/>
                <a:cs typeface="Arial Black"/>
              </a:rPr>
              <a:t>As </a:t>
            </a:r>
            <a:r>
              <a:rPr sz="1200" spc="-145" dirty="0">
                <a:latin typeface="Arial Black"/>
                <a:cs typeface="Arial Black"/>
              </a:rPr>
              <a:t>demonstrated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earlier </a:t>
            </a:r>
            <a:r>
              <a:rPr sz="1200" spc="-160" dirty="0">
                <a:latin typeface="Arial Black"/>
                <a:cs typeface="Arial Black"/>
              </a:rPr>
              <a:t>section, </a:t>
            </a:r>
            <a:r>
              <a:rPr sz="1200" spc="-145" dirty="0">
                <a:latin typeface="Arial Black"/>
                <a:cs typeface="Arial Black"/>
              </a:rPr>
              <a:t>there </a:t>
            </a:r>
            <a:r>
              <a:rPr sz="1200" spc="-160" dirty="0">
                <a:latin typeface="Arial Black"/>
                <a:cs typeface="Arial Black"/>
              </a:rPr>
              <a:t>are many </a:t>
            </a:r>
            <a:r>
              <a:rPr sz="1200" spc="-120" dirty="0">
                <a:latin typeface="Arial Black"/>
                <a:cs typeface="Arial Black"/>
              </a:rPr>
              <a:t>reporting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65" dirty="0">
                <a:latin typeface="Arial Black"/>
                <a:cs typeface="Arial Black"/>
              </a:rPr>
              <a:t>with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simplest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20" dirty="0">
                <a:latin typeface="Arial Black"/>
                <a:cs typeface="Arial Black"/>
              </a:rPr>
              <a:t>being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reports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00" dirty="0">
                <a:latin typeface="Arial Black"/>
                <a:cs typeface="Arial Black"/>
              </a:rPr>
              <a:t>for </a:t>
            </a:r>
            <a:r>
              <a:rPr sz="1200" spc="-135" dirty="0">
                <a:latin typeface="Arial Black"/>
                <a:cs typeface="Arial Black"/>
              </a:rPr>
              <a:t>jUnit</a:t>
            </a:r>
            <a:r>
              <a:rPr sz="1200" spc="-120" dirty="0">
                <a:latin typeface="Arial Black"/>
                <a:cs typeface="Arial Black"/>
              </a:rPr>
              <a:t> </a:t>
            </a:r>
            <a:r>
              <a:rPr sz="1200" spc="-175" dirty="0">
                <a:latin typeface="Arial Black"/>
                <a:cs typeface="Arial Black"/>
              </a:rPr>
              <a:t>tests.</a:t>
            </a:r>
            <a:endParaRPr sz="1200">
              <a:latin typeface="Arial Black"/>
              <a:cs typeface="Arial Black"/>
            </a:endParaRPr>
          </a:p>
          <a:p>
            <a:pPr marL="12700" marR="10795">
              <a:lnSpc>
                <a:spcPct val="110800"/>
              </a:lnSpc>
              <a:spcBef>
                <a:spcPts val="1390"/>
              </a:spcBef>
            </a:pP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Post-build </a:t>
            </a:r>
            <a:r>
              <a:rPr sz="1200" spc="-150" dirty="0">
                <a:latin typeface="Arial Black"/>
                <a:cs typeface="Arial Black"/>
              </a:rPr>
              <a:t>action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55" dirty="0">
                <a:latin typeface="Arial Black"/>
                <a:cs typeface="Arial Black"/>
              </a:rPr>
              <a:t>any </a:t>
            </a:r>
            <a:r>
              <a:rPr sz="1200" spc="-114" dirty="0">
                <a:latin typeface="Arial Black"/>
                <a:cs typeface="Arial Black"/>
              </a:rPr>
              <a:t>job,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define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reports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be </a:t>
            </a:r>
            <a:r>
              <a:rPr sz="1200" spc="-160" dirty="0">
                <a:latin typeface="Arial Black"/>
                <a:cs typeface="Arial Black"/>
              </a:rPr>
              <a:t>created. </a:t>
            </a:r>
            <a:r>
              <a:rPr sz="1200" spc="-135" dirty="0">
                <a:latin typeface="Arial Black"/>
                <a:cs typeface="Arial Black"/>
              </a:rPr>
              <a:t>After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50" dirty="0">
                <a:latin typeface="Arial Black"/>
                <a:cs typeface="Arial Black"/>
              </a:rPr>
              <a:t>complete, </a:t>
            </a:r>
            <a:r>
              <a:rPr sz="1200" spc="-135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Test </a:t>
            </a:r>
            <a:r>
              <a:rPr sz="1200" spc="-175" dirty="0">
                <a:latin typeface="Arial Black"/>
                <a:cs typeface="Arial Black"/>
              </a:rPr>
              <a:t>Results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30" dirty="0">
                <a:latin typeface="Arial Black"/>
                <a:cs typeface="Arial Black"/>
              </a:rPr>
              <a:t>further</a:t>
            </a:r>
            <a:r>
              <a:rPr sz="1200" spc="50" dirty="0">
                <a:latin typeface="Arial Black"/>
                <a:cs typeface="Arial Black"/>
              </a:rPr>
              <a:t> </a:t>
            </a:r>
            <a:r>
              <a:rPr sz="1200" spc="-110" dirty="0">
                <a:latin typeface="Arial Black"/>
                <a:cs typeface="Arial Black"/>
              </a:rPr>
              <a:t>drill-down.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914400"/>
            <a:ext cx="5400675" cy="361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704" y="5003876"/>
            <a:ext cx="3058160" cy="3727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- </a:t>
            </a:r>
            <a:r>
              <a:rPr sz="2200" b="1" spc="-65" dirty="0">
                <a:solidFill>
                  <a:srgbClr val="2E5395"/>
                </a:solidFill>
                <a:latin typeface="Arial"/>
                <a:cs typeface="Arial"/>
              </a:rPr>
              <a:t>Code</a:t>
            </a:r>
            <a:r>
              <a:rPr sz="2200" b="1" spc="-12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Analysis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561457"/>
            <a:ext cx="532828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80" dirty="0">
                <a:latin typeface="Arial Black"/>
                <a:cs typeface="Arial Black"/>
              </a:rPr>
              <a:t>has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host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Code </a:t>
            </a:r>
            <a:r>
              <a:rPr sz="1200" spc="-165" dirty="0">
                <a:latin typeface="Arial Black"/>
                <a:cs typeface="Arial Black"/>
              </a:rPr>
              <a:t>Analysis </a:t>
            </a:r>
            <a:r>
              <a:rPr sz="1200" spc="-114" dirty="0">
                <a:latin typeface="Arial Black"/>
                <a:cs typeface="Arial Black"/>
              </a:rPr>
              <a:t>plugin. </a:t>
            </a: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various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0" dirty="0">
                <a:latin typeface="Arial Black"/>
                <a:cs typeface="Arial Black"/>
              </a:rPr>
              <a:t>be </a:t>
            </a:r>
            <a:r>
              <a:rPr sz="1200" spc="-105" dirty="0">
                <a:latin typeface="Arial Black"/>
                <a:cs typeface="Arial Black"/>
              </a:rPr>
              <a:t>found </a:t>
            </a:r>
            <a:r>
              <a:rPr sz="1200" spc="-160" dirty="0">
                <a:latin typeface="Arial Black"/>
                <a:cs typeface="Arial Black"/>
              </a:rPr>
              <a:t>at  </a:t>
            </a:r>
            <a:r>
              <a:rPr sz="1200" u="sng" spc="-1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https://wiki.jenkins-ci.org/display/JENKINS/Static+Code+Analysis+Plugins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914400"/>
            <a:ext cx="5429250" cy="361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009261"/>
            <a:ext cx="5873750" cy="270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900"/>
              </a:lnSpc>
              <a:spcBef>
                <a:spcPts val="100"/>
              </a:spcBef>
            </a:pP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35" dirty="0">
                <a:latin typeface="Arial Black"/>
                <a:cs typeface="Arial Black"/>
              </a:rPr>
              <a:t>provides </a:t>
            </a:r>
            <a:r>
              <a:rPr sz="1200" spc="-140" dirty="0">
                <a:latin typeface="Arial Black"/>
                <a:cs typeface="Arial Black"/>
              </a:rPr>
              <a:t>utilities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static </a:t>
            </a:r>
            <a:r>
              <a:rPr sz="1200" spc="-150" dirty="0">
                <a:latin typeface="Arial Black"/>
                <a:cs typeface="Arial Black"/>
              </a:rPr>
              <a:t>code </a:t>
            </a:r>
            <a:r>
              <a:rPr sz="1200" spc="-170" dirty="0">
                <a:latin typeface="Arial Black"/>
                <a:cs typeface="Arial Black"/>
              </a:rPr>
              <a:t>analysis </a:t>
            </a:r>
            <a:r>
              <a:rPr sz="1200" spc="-130" dirty="0">
                <a:latin typeface="Arial Black"/>
                <a:cs typeface="Arial Black"/>
              </a:rPr>
              <a:t>plugins.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0" dirty="0">
                <a:latin typeface="Arial Black"/>
                <a:cs typeface="Arial Black"/>
              </a:rPr>
              <a:t>parse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60" dirty="0">
                <a:latin typeface="Arial Black"/>
                <a:cs typeface="Arial Black"/>
              </a:rPr>
              <a:t>results </a:t>
            </a:r>
            <a:r>
              <a:rPr sz="1200" spc="-125" dirty="0">
                <a:latin typeface="Arial Black"/>
                <a:cs typeface="Arial Black"/>
              </a:rPr>
              <a:t>file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50" dirty="0">
                <a:latin typeface="Arial Black"/>
                <a:cs typeface="Arial Black"/>
              </a:rPr>
              <a:t>various </a:t>
            </a:r>
            <a:r>
              <a:rPr sz="1200" spc="-140" dirty="0">
                <a:latin typeface="Arial Black"/>
                <a:cs typeface="Arial Black"/>
              </a:rPr>
              <a:t>Code </a:t>
            </a:r>
            <a:r>
              <a:rPr sz="1200" spc="-165" dirty="0">
                <a:latin typeface="Arial Black"/>
                <a:cs typeface="Arial Black"/>
              </a:rPr>
              <a:t>Analysis </a:t>
            </a:r>
            <a:r>
              <a:rPr sz="1200" spc="-130" dirty="0">
                <a:latin typeface="Arial Black"/>
                <a:cs typeface="Arial Black"/>
              </a:rPr>
              <a:t>tools </a:t>
            </a:r>
            <a:r>
              <a:rPr sz="1200" spc="-180" dirty="0">
                <a:latin typeface="Arial Black"/>
                <a:cs typeface="Arial Black"/>
              </a:rPr>
              <a:t>such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75" dirty="0">
                <a:latin typeface="Arial Black"/>
                <a:cs typeface="Arial Black"/>
              </a:rPr>
              <a:t>CheckStyle, </a:t>
            </a:r>
            <a:r>
              <a:rPr sz="1200" spc="-155" dirty="0">
                <a:latin typeface="Arial Black"/>
                <a:cs typeface="Arial Black"/>
              </a:rPr>
              <a:t>FindBugs, </a:t>
            </a:r>
            <a:r>
              <a:rPr sz="1200" spc="-120" dirty="0">
                <a:latin typeface="Arial Black"/>
                <a:cs typeface="Arial Black"/>
              </a:rPr>
              <a:t>PMD </a:t>
            </a:r>
            <a:r>
              <a:rPr sz="1200" spc="-175" dirty="0">
                <a:latin typeface="Arial Black"/>
                <a:cs typeface="Arial Black"/>
              </a:rPr>
              <a:t>etc. </a:t>
            </a:r>
            <a:r>
              <a:rPr sz="1200" spc="-145" dirty="0">
                <a:latin typeface="Arial Black"/>
                <a:cs typeface="Arial Black"/>
              </a:rPr>
              <a:t>For  </a:t>
            </a:r>
            <a:r>
              <a:rPr sz="1200" spc="-185" dirty="0">
                <a:latin typeface="Arial Black"/>
                <a:cs typeface="Arial Black"/>
              </a:rPr>
              <a:t>each </a:t>
            </a:r>
            <a:r>
              <a:rPr sz="1200" spc="-135" dirty="0">
                <a:latin typeface="Arial Black"/>
                <a:cs typeface="Arial Black"/>
              </a:rPr>
              <a:t>corresponding </a:t>
            </a:r>
            <a:r>
              <a:rPr sz="1200" spc="-160" dirty="0">
                <a:latin typeface="Arial Black"/>
                <a:cs typeface="Arial Black"/>
              </a:rPr>
              <a:t>code </a:t>
            </a:r>
            <a:r>
              <a:rPr sz="1200" spc="-170" dirty="0">
                <a:latin typeface="Arial Black"/>
                <a:cs typeface="Arial Black"/>
              </a:rPr>
              <a:t>analysis </a:t>
            </a:r>
            <a:r>
              <a:rPr sz="1200" spc="-114" dirty="0">
                <a:latin typeface="Arial Black"/>
                <a:cs typeface="Arial Black"/>
              </a:rPr>
              <a:t>tool,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0" dirty="0">
                <a:latin typeface="Arial Black"/>
                <a:cs typeface="Arial Black"/>
              </a:rPr>
              <a:t>needs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be</a:t>
            </a:r>
            <a:r>
              <a:rPr sz="1200" spc="-13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installed.</a:t>
            </a:r>
            <a:endParaRPr sz="1200">
              <a:latin typeface="Arial Black"/>
              <a:cs typeface="Arial Black"/>
            </a:endParaRPr>
          </a:p>
          <a:p>
            <a:pPr marL="12700" marR="124460">
              <a:lnSpc>
                <a:spcPct val="110800"/>
              </a:lnSpc>
              <a:spcBef>
                <a:spcPts val="1405"/>
              </a:spcBef>
            </a:pPr>
            <a:r>
              <a:rPr sz="1200" spc="-125" dirty="0">
                <a:latin typeface="Arial Black"/>
                <a:cs typeface="Arial Black"/>
              </a:rPr>
              <a:t>Additionally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90" dirty="0">
                <a:latin typeface="Arial Black"/>
                <a:cs typeface="Arial Black"/>
              </a:rPr>
              <a:t>add-on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u="sng" spc="-1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Static </a:t>
            </a:r>
            <a:r>
              <a:rPr sz="1200" u="sng" spc="-1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Analysis </a:t>
            </a:r>
            <a:r>
              <a:rPr sz="1200" u="sng" spc="-1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Collector</a:t>
            </a:r>
            <a:r>
              <a:rPr sz="1200" spc="-145" dirty="0">
                <a:solidFill>
                  <a:srgbClr val="0462C1"/>
                </a:solidFill>
                <a:latin typeface="Arial Black"/>
                <a:cs typeface="Arial Black"/>
              </a:rPr>
              <a:t>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60" dirty="0">
                <a:latin typeface="Arial Black"/>
                <a:cs typeface="Arial Black"/>
              </a:rPr>
              <a:t>combines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25" dirty="0">
                <a:latin typeface="Arial Black"/>
                <a:cs typeface="Arial Black"/>
              </a:rPr>
              <a:t>individual </a:t>
            </a:r>
            <a:r>
              <a:rPr sz="1200" spc="-160" dirty="0">
                <a:latin typeface="Arial Black"/>
                <a:cs typeface="Arial Black"/>
              </a:rPr>
              <a:t>results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65" dirty="0">
                <a:latin typeface="Arial Black"/>
                <a:cs typeface="Arial Black"/>
              </a:rPr>
              <a:t>these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20" dirty="0">
                <a:latin typeface="Arial Black"/>
                <a:cs typeface="Arial Black"/>
              </a:rPr>
              <a:t>into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single </a:t>
            </a:r>
            <a:r>
              <a:rPr sz="1200" spc="-130" dirty="0">
                <a:latin typeface="Arial Black"/>
                <a:cs typeface="Arial Black"/>
              </a:rPr>
              <a:t>trend </a:t>
            </a:r>
            <a:r>
              <a:rPr sz="1200" spc="-125" dirty="0">
                <a:latin typeface="Arial Black"/>
                <a:cs typeface="Arial Black"/>
              </a:rPr>
              <a:t>graph </a:t>
            </a:r>
            <a:r>
              <a:rPr sz="1200" spc="-135" dirty="0">
                <a:latin typeface="Arial Black"/>
                <a:cs typeface="Arial Black"/>
              </a:rPr>
              <a:t>and</a:t>
            </a:r>
            <a:r>
              <a:rPr sz="1200" spc="85" dirty="0">
                <a:latin typeface="Arial Black"/>
                <a:cs typeface="Arial Black"/>
              </a:rPr>
              <a:t> </a:t>
            </a:r>
            <a:r>
              <a:rPr sz="1200" spc="-175" dirty="0">
                <a:latin typeface="Arial Black"/>
                <a:cs typeface="Arial Black"/>
              </a:rPr>
              <a:t>view.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25" dirty="0">
                <a:latin typeface="Arial Black"/>
                <a:cs typeface="Arial Black"/>
              </a:rPr>
              <a:t>provide information </a:t>
            </a:r>
            <a:r>
              <a:rPr sz="1200" spc="-185" dirty="0">
                <a:latin typeface="Arial Black"/>
                <a:cs typeface="Arial Black"/>
              </a:rPr>
              <a:t>such</a:t>
            </a:r>
            <a:r>
              <a:rPr sz="1200" spc="-160" dirty="0">
                <a:latin typeface="Arial Black"/>
                <a:cs typeface="Arial Black"/>
              </a:rPr>
              <a:t> </a:t>
            </a:r>
            <a:r>
              <a:rPr sz="1200" spc="-210" dirty="0">
                <a:latin typeface="Arial Black"/>
                <a:cs typeface="Arial Black"/>
              </a:rPr>
              <a:t>as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 Black"/>
              <a:cs typeface="Arial Black"/>
            </a:endParaRPr>
          </a:p>
          <a:p>
            <a:pPr marL="469265" indent="-228600">
              <a:lnSpc>
                <a:spcPct val="100000"/>
              </a:lnSpc>
              <a:buSzPct val="90909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100" spc="-165" dirty="0">
                <a:latin typeface="Arial Black"/>
                <a:cs typeface="Arial Black"/>
              </a:rPr>
              <a:t>The </a:t>
            </a:r>
            <a:r>
              <a:rPr sz="1100" spc="-120" dirty="0">
                <a:latin typeface="Arial Black"/>
                <a:cs typeface="Arial Black"/>
              </a:rPr>
              <a:t>total number </a:t>
            </a:r>
            <a:r>
              <a:rPr sz="1100" spc="-85" dirty="0">
                <a:latin typeface="Arial Black"/>
                <a:cs typeface="Arial Black"/>
              </a:rPr>
              <a:t>of </a:t>
            </a:r>
            <a:r>
              <a:rPr sz="1100" spc="-145" dirty="0">
                <a:latin typeface="Arial Black"/>
                <a:cs typeface="Arial Black"/>
              </a:rPr>
              <a:t>warnings </a:t>
            </a:r>
            <a:r>
              <a:rPr sz="1100" spc="-110" dirty="0">
                <a:latin typeface="Arial Black"/>
                <a:cs typeface="Arial Black"/>
              </a:rPr>
              <a:t>in </a:t>
            </a:r>
            <a:r>
              <a:rPr sz="1100" spc="-175" dirty="0">
                <a:latin typeface="Arial Black"/>
                <a:cs typeface="Arial Black"/>
              </a:rPr>
              <a:t>a</a:t>
            </a:r>
            <a:r>
              <a:rPr sz="1100" spc="-135" dirty="0">
                <a:latin typeface="Arial Black"/>
                <a:cs typeface="Arial Black"/>
              </a:rPr>
              <a:t> </a:t>
            </a:r>
            <a:r>
              <a:rPr sz="1100" spc="-95" dirty="0">
                <a:latin typeface="Arial Black"/>
                <a:cs typeface="Arial Black"/>
              </a:rPr>
              <a:t>job</a:t>
            </a:r>
            <a:endParaRPr sz="1100">
              <a:latin typeface="Arial Black"/>
              <a:cs typeface="Arial Black"/>
            </a:endParaRPr>
          </a:p>
          <a:p>
            <a:pPr marL="469265" indent="-228600">
              <a:lnSpc>
                <a:spcPct val="100000"/>
              </a:lnSpc>
              <a:spcBef>
                <a:spcPts val="145"/>
              </a:spcBef>
              <a:buSzPct val="90909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100" spc="-145" dirty="0">
                <a:latin typeface="Arial Black"/>
                <a:cs typeface="Arial Black"/>
              </a:rPr>
              <a:t>A </a:t>
            </a:r>
            <a:r>
              <a:rPr sz="1100" spc="-140" dirty="0">
                <a:latin typeface="Arial Black"/>
                <a:cs typeface="Arial Black"/>
              </a:rPr>
              <a:t>showing </a:t>
            </a:r>
            <a:r>
              <a:rPr sz="1100" spc="-85" dirty="0">
                <a:latin typeface="Arial Black"/>
                <a:cs typeface="Arial Black"/>
              </a:rPr>
              <a:t>of </a:t>
            </a:r>
            <a:r>
              <a:rPr sz="1100" spc="-130" dirty="0">
                <a:latin typeface="Arial Black"/>
                <a:cs typeface="Arial Black"/>
              </a:rPr>
              <a:t>the </a:t>
            </a:r>
            <a:r>
              <a:rPr sz="1100" spc="-170" dirty="0">
                <a:latin typeface="Arial Black"/>
                <a:cs typeface="Arial Black"/>
              </a:rPr>
              <a:t>new </a:t>
            </a:r>
            <a:r>
              <a:rPr sz="1100" spc="-130" dirty="0">
                <a:latin typeface="Arial Black"/>
                <a:cs typeface="Arial Black"/>
              </a:rPr>
              <a:t>and </a:t>
            </a:r>
            <a:r>
              <a:rPr sz="1100" spc="-135" dirty="0">
                <a:latin typeface="Arial Black"/>
                <a:cs typeface="Arial Black"/>
              </a:rPr>
              <a:t>fixed </a:t>
            </a:r>
            <a:r>
              <a:rPr sz="1100" spc="-145" dirty="0">
                <a:latin typeface="Arial Black"/>
                <a:cs typeface="Arial Black"/>
              </a:rPr>
              <a:t>warnings </a:t>
            </a:r>
            <a:r>
              <a:rPr sz="1100" spc="-85" dirty="0">
                <a:latin typeface="Arial Black"/>
                <a:cs typeface="Arial Black"/>
              </a:rPr>
              <a:t>of </a:t>
            </a:r>
            <a:r>
              <a:rPr sz="1100" spc="-175" dirty="0">
                <a:latin typeface="Arial Black"/>
                <a:cs typeface="Arial Black"/>
              </a:rPr>
              <a:t>a</a:t>
            </a:r>
            <a:r>
              <a:rPr sz="1100" spc="-125" dirty="0">
                <a:latin typeface="Arial Black"/>
                <a:cs typeface="Arial Black"/>
              </a:rPr>
              <a:t> </a:t>
            </a:r>
            <a:r>
              <a:rPr sz="1100" spc="-105" dirty="0">
                <a:latin typeface="Arial Black"/>
                <a:cs typeface="Arial Black"/>
              </a:rPr>
              <a:t>build</a:t>
            </a:r>
            <a:endParaRPr sz="1100">
              <a:latin typeface="Arial Black"/>
              <a:cs typeface="Arial Black"/>
            </a:endParaRPr>
          </a:p>
          <a:p>
            <a:pPr marL="469265" indent="-228600">
              <a:lnSpc>
                <a:spcPct val="100000"/>
              </a:lnSpc>
              <a:spcBef>
                <a:spcPts val="145"/>
              </a:spcBef>
              <a:buSzPct val="90909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100" spc="-135" dirty="0">
                <a:latin typeface="Arial Black"/>
                <a:cs typeface="Arial Black"/>
              </a:rPr>
              <a:t>Trend </a:t>
            </a:r>
            <a:r>
              <a:rPr sz="1100" spc="-140" dirty="0">
                <a:latin typeface="Arial Black"/>
                <a:cs typeface="Arial Black"/>
              </a:rPr>
              <a:t>Reports showing </a:t>
            </a:r>
            <a:r>
              <a:rPr sz="1100" spc="-135" dirty="0">
                <a:latin typeface="Arial Black"/>
                <a:cs typeface="Arial Black"/>
              </a:rPr>
              <a:t>the </a:t>
            </a:r>
            <a:r>
              <a:rPr sz="1100" spc="-120" dirty="0">
                <a:latin typeface="Arial Black"/>
                <a:cs typeface="Arial Black"/>
              </a:rPr>
              <a:t>number </a:t>
            </a:r>
            <a:r>
              <a:rPr sz="1100" spc="-85" dirty="0">
                <a:latin typeface="Arial Black"/>
                <a:cs typeface="Arial Black"/>
              </a:rPr>
              <a:t>of </a:t>
            </a:r>
            <a:r>
              <a:rPr sz="1100" spc="-145" dirty="0">
                <a:latin typeface="Arial Black"/>
                <a:cs typeface="Arial Black"/>
              </a:rPr>
              <a:t>warnings </a:t>
            </a:r>
            <a:r>
              <a:rPr sz="1100" spc="-125" dirty="0">
                <a:latin typeface="Arial Black"/>
                <a:cs typeface="Arial Black"/>
              </a:rPr>
              <a:t>per</a:t>
            </a:r>
            <a:r>
              <a:rPr sz="1100" spc="-114" dirty="0">
                <a:latin typeface="Arial Black"/>
                <a:cs typeface="Arial Black"/>
              </a:rPr>
              <a:t> </a:t>
            </a:r>
            <a:r>
              <a:rPr sz="1100" spc="-100" dirty="0">
                <a:latin typeface="Arial Black"/>
                <a:cs typeface="Arial Black"/>
              </a:rPr>
              <a:t>build</a:t>
            </a:r>
            <a:endParaRPr sz="1100">
              <a:latin typeface="Arial Black"/>
              <a:cs typeface="Arial Black"/>
            </a:endParaRPr>
          </a:p>
          <a:p>
            <a:pPr marL="469265" indent="-228600">
              <a:lnSpc>
                <a:spcPct val="100000"/>
              </a:lnSpc>
              <a:spcBef>
                <a:spcPts val="145"/>
              </a:spcBef>
              <a:buSzPct val="90909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100" spc="-145" dirty="0">
                <a:latin typeface="Arial Black"/>
                <a:cs typeface="Arial Black"/>
              </a:rPr>
              <a:t>Overview </a:t>
            </a:r>
            <a:r>
              <a:rPr sz="1100" spc="-85" dirty="0">
                <a:latin typeface="Arial Black"/>
                <a:cs typeface="Arial Black"/>
              </a:rPr>
              <a:t>of </a:t>
            </a:r>
            <a:r>
              <a:rPr sz="1100" spc="-130" dirty="0">
                <a:latin typeface="Arial Black"/>
                <a:cs typeface="Arial Black"/>
              </a:rPr>
              <a:t>the </a:t>
            </a:r>
            <a:r>
              <a:rPr sz="1100" spc="-95" dirty="0">
                <a:latin typeface="Arial Black"/>
                <a:cs typeface="Arial Black"/>
              </a:rPr>
              <a:t>found </a:t>
            </a:r>
            <a:r>
              <a:rPr sz="1100" spc="-145" dirty="0">
                <a:latin typeface="Arial Black"/>
                <a:cs typeface="Arial Black"/>
              </a:rPr>
              <a:t>warnings </a:t>
            </a:r>
            <a:r>
              <a:rPr sz="1100" spc="-120" dirty="0">
                <a:latin typeface="Arial Black"/>
                <a:cs typeface="Arial Black"/>
              </a:rPr>
              <a:t>per module, </a:t>
            </a:r>
            <a:r>
              <a:rPr sz="1100" spc="-155" dirty="0">
                <a:latin typeface="Arial Black"/>
                <a:cs typeface="Arial Black"/>
              </a:rPr>
              <a:t>package, </a:t>
            </a:r>
            <a:r>
              <a:rPr sz="1100" spc="-140" dirty="0">
                <a:latin typeface="Arial Black"/>
                <a:cs typeface="Arial Black"/>
              </a:rPr>
              <a:t>category, </a:t>
            </a:r>
            <a:r>
              <a:rPr sz="1100" spc="-100" dirty="0">
                <a:latin typeface="Arial Black"/>
                <a:cs typeface="Arial Black"/>
              </a:rPr>
              <a:t>or</a:t>
            </a:r>
            <a:r>
              <a:rPr sz="1100" spc="10" dirty="0">
                <a:latin typeface="Arial Black"/>
                <a:cs typeface="Arial Black"/>
              </a:rPr>
              <a:t> </a:t>
            </a:r>
            <a:r>
              <a:rPr sz="1100" spc="-130" dirty="0">
                <a:latin typeface="Arial Black"/>
                <a:cs typeface="Arial Black"/>
              </a:rPr>
              <a:t>type</a:t>
            </a:r>
            <a:endParaRPr sz="1100">
              <a:latin typeface="Arial Black"/>
              <a:cs typeface="Arial Black"/>
            </a:endParaRPr>
          </a:p>
          <a:p>
            <a:pPr marL="469265" indent="-228600">
              <a:lnSpc>
                <a:spcPct val="100000"/>
              </a:lnSpc>
              <a:spcBef>
                <a:spcPts val="145"/>
              </a:spcBef>
              <a:buSzPct val="90909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100" spc="-125" dirty="0">
                <a:latin typeface="Arial Black"/>
                <a:cs typeface="Arial Black"/>
              </a:rPr>
              <a:t>Detailed</a:t>
            </a:r>
            <a:r>
              <a:rPr sz="1100" spc="-65" dirty="0">
                <a:latin typeface="Arial Black"/>
                <a:cs typeface="Arial Black"/>
              </a:rPr>
              <a:t> </a:t>
            </a:r>
            <a:r>
              <a:rPr sz="1100" spc="-125" dirty="0">
                <a:latin typeface="Arial Black"/>
                <a:cs typeface="Arial Black"/>
              </a:rPr>
              <a:t>reports</a:t>
            </a:r>
            <a:r>
              <a:rPr sz="1100" spc="-80" dirty="0">
                <a:latin typeface="Arial Black"/>
                <a:cs typeface="Arial Black"/>
              </a:rPr>
              <a:t> </a:t>
            </a:r>
            <a:r>
              <a:rPr sz="1100" spc="-85" dirty="0">
                <a:latin typeface="Arial Black"/>
                <a:cs typeface="Arial Black"/>
              </a:rPr>
              <a:t>of</a:t>
            </a:r>
            <a:r>
              <a:rPr sz="1100" spc="-55" dirty="0">
                <a:latin typeface="Arial Black"/>
                <a:cs typeface="Arial Black"/>
              </a:rPr>
              <a:t> </a:t>
            </a:r>
            <a:r>
              <a:rPr sz="1100" spc="-130" dirty="0">
                <a:latin typeface="Arial Black"/>
                <a:cs typeface="Arial Black"/>
              </a:rPr>
              <a:t>the</a:t>
            </a:r>
            <a:r>
              <a:rPr sz="1100" spc="-65" dirty="0">
                <a:latin typeface="Arial Black"/>
                <a:cs typeface="Arial Black"/>
              </a:rPr>
              <a:t> </a:t>
            </a:r>
            <a:r>
              <a:rPr sz="1100" spc="-100" dirty="0">
                <a:latin typeface="Arial Black"/>
                <a:cs typeface="Arial Black"/>
              </a:rPr>
              <a:t>found</a:t>
            </a:r>
            <a:r>
              <a:rPr sz="1100" spc="-60" dirty="0">
                <a:latin typeface="Arial Black"/>
                <a:cs typeface="Arial Black"/>
              </a:rPr>
              <a:t> </a:t>
            </a:r>
            <a:r>
              <a:rPr sz="1100" spc="-145" dirty="0">
                <a:latin typeface="Arial Black"/>
                <a:cs typeface="Arial Black"/>
              </a:rPr>
              <a:t>warnings</a:t>
            </a:r>
            <a:r>
              <a:rPr sz="1100" spc="-60" dirty="0">
                <a:latin typeface="Arial Black"/>
                <a:cs typeface="Arial Black"/>
              </a:rPr>
              <a:t> </a:t>
            </a:r>
            <a:r>
              <a:rPr sz="1100" spc="-114" dirty="0">
                <a:latin typeface="Arial Black"/>
                <a:cs typeface="Arial Black"/>
              </a:rPr>
              <a:t>optionally</a:t>
            </a:r>
            <a:r>
              <a:rPr sz="1100" spc="-50" dirty="0">
                <a:latin typeface="Arial Black"/>
                <a:cs typeface="Arial Black"/>
              </a:rPr>
              <a:t> </a:t>
            </a:r>
            <a:r>
              <a:rPr sz="1100" spc="-114" dirty="0">
                <a:latin typeface="Arial Black"/>
                <a:cs typeface="Arial Black"/>
              </a:rPr>
              <a:t>filtered</a:t>
            </a:r>
            <a:r>
              <a:rPr sz="1100" spc="-65" dirty="0">
                <a:latin typeface="Arial Black"/>
                <a:cs typeface="Arial Black"/>
              </a:rPr>
              <a:t> </a:t>
            </a:r>
            <a:r>
              <a:rPr sz="1100" spc="-114" dirty="0">
                <a:latin typeface="Arial Black"/>
                <a:cs typeface="Arial Black"/>
              </a:rPr>
              <a:t>by</a:t>
            </a:r>
            <a:r>
              <a:rPr sz="1100" spc="-50" dirty="0">
                <a:latin typeface="Arial Black"/>
                <a:cs typeface="Arial Black"/>
              </a:rPr>
              <a:t> </a:t>
            </a:r>
            <a:r>
              <a:rPr sz="1100" spc="-145" dirty="0">
                <a:latin typeface="Arial Black"/>
                <a:cs typeface="Arial Black"/>
              </a:rPr>
              <a:t>severity</a:t>
            </a:r>
            <a:r>
              <a:rPr sz="1100" spc="-75" dirty="0">
                <a:latin typeface="Arial Black"/>
                <a:cs typeface="Arial Black"/>
              </a:rPr>
              <a:t> </a:t>
            </a:r>
            <a:r>
              <a:rPr sz="1100" spc="-100" dirty="0">
                <a:latin typeface="Arial Black"/>
                <a:cs typeface="Arial Black"/>
              </a:rPr>
              <a:t>(or</a:t>
            </a:r>
            <a:r>
              <a:rPr sz="1100" spc="-60" dirty="0">
                <a:latin typeface="Arial Black"/>
                <a:cs typeface="Arial Black"/>
              </a:rPr>
              <a:t> </a:t>
            </a:r>
            <a:r>
              <a:rPr sz="1100" spc="-180" dirty="0">
                <a:latin typeface="Arial Black"/>
                <a:cs typeface="Arial Black"/>
              </a:rPr>
              <a:t>new</a:t>
            </a:r>
            <a:r>
              <a:rPr sz="1100" spc="-65" dirty="0">
                <a:latin typeface="Arial Black"/>
                <a:cs typeface="Arial Black"/>
              </a:rPr>
              <a:t> </a:t>
            </a:r>
            <a:r>
              <a:rPr sz="1100" spc="-125" dirty="0">
                <a:latin typeface="Arial Black"/>
                <a:cs typeface="Arial Black"/>
              </a:rPr>
              <a:t>and</a:t>
            </a:r>
            <a:r>
              <a:rPr sz="1100" spc="-65" dirty="0">
                <a:latin typeface="Arial Black"/>
                <a:cs typeface="Arial Black"/>
              </a:rPr>
              <a:t> </a:t>
            </a:r>
            <a:r>
              <a:rPr sz="1100" spc="-130" dirty="0">
                <a:latin typeface="Arial Black"/>
                <a:cs typeface="Arial Black"/>
              </a:rPr>
              <a:t>fixed)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257800" cy="391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6614121"/>
              <a:ext cx="5246751" cy="22663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3603625" cy="3727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spc="-85" dirty="0">
                <a:solidFill>
                  <a:srgbClr val="2E5395"/>
                </a:solidFill>
              </a:rPr>
              <a:t>Jenkins </a:t>
            </a:r>
            <a:r>
              <a:rPr sz="2200" spc="155" dirty="0">
                <a:solidFill>
                  <a:srgbClr val="2E5395"/>
                </a:solidFill>
              </a:rPr>
              <a:t>- </a:t>
            </a:r>
            <a:r>
              <a:rPr sz="2200" spc="5" dirty="0">
                <a:solidFill>
                  <a:srgbClr val="2E5395"/>
                </a:solidFill>
              </a:rPr>
              <a:t>Distributed</a:t>
            </a:r>
            <a:r>
              <a:rPr sz="2200" spc="-140" dirty="0">
                <a:solidFill>
                  <a:srgbClr val="2E5395"/>
                </a:solidFill>
              </a:rPr>
              <a:t> </a:t>
            </a:r>
            <a:r>
              <a:rPr sz="2200" spc="-70" dirty="0">
                <a:solidFill>
                  <a:srgbClr val="2E5395"/>
                </a:solidFill>
              </a:rPr>
              <a:t>Builds</a:t>
            </a:r>
            <a:endParaRPr sz="2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02004" y="1471930"/>
            <a:ext cx="5876925" cy="4968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050">
              <a:lnSpc>
                <a:spcPct val="110800"/>
              </a:lnSpc>
              <a:spcBef>
                <a:spcPts val="100"/>
              </a:spcBef>
            </a:pPr>
            <a:r>
              <a:rPr sz="1200" spc="-170" dirty="0">
                <a:latin typeface="Arial Black"/>
                <a:cs typeface="Arial Black"/>
              </a:rPr>
              <a:t>Sometimes </a:t>
            </a:r>
            <a:r>
              <a:rPr sz="1200" spc="-160" dirty="0">
                <a:latin typeface="Arial Black"/>
                <a:cs typeface="Arial Black"/>
              </a:rPr>
              <a:t>many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75" dirty="0">
                <a:latin typeface="Arial Black"/>
                <a:cs typeface="Arial Black"/>
              </a:rPr>
              <a:t>machines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25" dirty="0">
                <a:latin typeface="Arial Black"/>
                <a:cs typeface="Arial Black"/>
              </a:rPr>
              <a:t>required </a:t>
            </a:r>
            <a:r>
              <a:rPr sz="1200" spc="-110" dirty="0">
                <a:latin typeface="Arial Black"/>
                <a:cs typeface="Arial Black"/>
              </a:rPr>
              <a:t>if </a:t>
            </a:r>
            <a:r>
              <a:rPr sz="1200" spc="-145" dirty="0">
                <a:latin typeface="Arial Black"/>
                <a:cs typeface="Arial Black"/>
              </a:rPr>
              <a:t>there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75" dirty="0">
                <a:latin typeface="Arial Black"/>
                <a:cs typeface="Arial Black"/>
              </a:rPr>
              <a:t>instances </a:t>
            </a:r>
            <a:r>
              <a:rPr sz="1200" spc="-160" dirty="0">
                <a:latin typeface="Arial Black"/>
                <a:cs typeface="Arial Black"/>
              </a:rPr>
              <a:t>wherein </a:t>
            </a:r>
            <a:r>
              <a:rPr sz="1200" spc="-145" dirty="0">
                <a:latin typeface="Arial Black"/>
                <a:cs typeface="Arial Black"/>
              </a:rPr>
              <a:t>there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90" dirty="0">
                <a:latin typeface="Arial Black"/>
                <a:cs typeface="Arial Black"/>
              </a:rPr>
              <a:t>a  </a:t>
            </a:r>
            <a:r>
              <a:rPr sz="1200" spc="-140" dirty="0">
                <a:latin typeface="Arial Black"/>
                <a:cs typeface="Arial Black"/>
              </a:rPr>
              <a:t>larger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50" dirty="0">
                <a:latin typeface="Arial Black"/>
                <a:cs typeface="Arial Black"/>
              </a:rPr>
              <a:t>heavier projects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30" dirty="0">
                <a:latin typeface="Arial Black"/>
                <a:cs typeface="Arial Black"/>
              </a:rPr>
              <a:t>get </a:t>
            </a:r>
            <a:r>
              <a:rPr sz="1200" spc="-114" dirty="0">
                <a:latin typeface="Arial Black"/>
                <a:cs typeface="Arial Black"/>
              </a:rPr>
              <a:t>built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35" dirty="0">
                <a:latin typeface="Arial Black"/>
                <a:cs typeface="Arial Black"/>
              </a:rPr>
              <a:t>regular </a:t>
            </a:r>
            <a:r>
              <a:rPr sz="1200" spc="-170" dirty="0">
                <a:latin typeface="Arial Black"/>
                <a:cs typeface="Arial Black"/>
              </a:rPr>
              <a:t>basis. </a:t>
            </a:r>
            <a:r>
              <a:rPr sz="1200" spc="-125" dirty="0">
                <a:latin typeface="Arial Black"/>
                <a:cs typeface="Arial Black"/>
              </a:rPr>
              <a:t>And </a:t>
            </a:r>
            <a:r>
              <a:rPr sz="1200" spc="-120" dirty="0">
                <a:latin typeface="Arial Black"/>
                <a:cs typeface="Arial Black"/>
              </a:rPr>
              <a:t>running </a:t>
            </a:r>
            <a:r>
              <a:rPr sz="1200" spc="-140" dirty="0">
                <a:latin typeface="Arial Black"/>
                <a:cs typeface="Arial Black"/>
              </a:rPr>
              <a:t>all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70" dirty="0">
                <a:latin typeface="Arial Black"/>
                <a:cs typeface="Arial Black"/>
              </a:rPr>
              <a:t>these 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0" dirty="0">
                <a:latin typeface="Arial Black"/>
                <a:cs typeface="Arial Black"/>
              </a:rPr>
              <a:t>central </a:t>
            </a:r>
            <a:r>
              <a:rPr sz="1200" spc="-165" dirty="0">
                <a:latin typeface="Arial Black"/>
                <a:cs typeface="Arial Black"/>
              </a:rPr>
              <a:t>machine </a:t>
            </a:r>
            <a:r>
              <a:rPr sz="1200" spc="-175" dirty="0">
                <a:latin typeface="Arial Black"/>
                <a:cs typeface="Arial Black"/>
              </a:rPr>
              <a:t>may </a:t>
            </a:r>
            <a:r>
              <a:rPr sz="1200" spc="-114" dirty="0">
                <a:latin typeface="Arial Black"/>
                <a:cs typeface="Arial Black"/>
              </a:rPr>
              <a:t>not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best </a:t>
            </a:r>
            <a:r>
              <a:rPr sz="1200" spc="-114" dirty="0">
                <a:latin typeface="Arial Black"/>
                <a:cs typeface="Arial Black"/>
              </a:rPr>
              <a:t>option.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85" dirty="0">
                <a:latin typeface="Arial Black"/>
                <a:cs typeface="Arial Black"/>
              </a:rPr>
              <a:t>such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0" dirty="0">
                <a:latin typeface="Arial Black"/>
                <a:cs typeface="Arial Black"/>
              </a:rPr>
              <a:t>scenario,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 </a:t>
            </a:r>
            <a:r>
              <a:rPr sz="1200" spc="-130" dirty="0">
                <a:latin typeface="Arial Black"/>
                <a:cs typeface="Arial Black"/>
              </a:rPr>
              <a:t>configure other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5" dirty="0">
                <a:latin typeface="Arial Black"/>
                <a:cs typeface="Arial Black"/>
              </a:rPr>
              <a:t>machines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75" dirty="0">
                <a:latin typeface="Arial Black"/>
                <a:cs typeface="Arial Black"/>
              </a:rPr>
              <a:t>slave machines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75" dirty="0">
                <a:latin typeface="Arial Black"/>
                <a:cs typeface="Arial Black"/>
              </a:rPr>
              <a:t>take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load </a:t>
            </a:r>
            <a:r>
              <a:rPr sz="1200" spc="-95" dirty="0">
                <a:latin typeface="Arial Black"/>
                <a:cs typeface="Arial Black"/>
              </a:rPr>
              <a:t>off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master 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r>
              <a:rPr sz="1200" spc="-90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server.</a:t>
            </a:r>
            <a:endParaRPr sz="1200">
              <a:latin typeface="Arial Black"/>
              <a:cs typeface="Arial Black"/>
            </a:endParaRPr>
          </a:p>
          <a:p>
            <a:pPr marL="12700" marR="153035">
              <a:lnSpc>
                <a:spcPct val="110900"/>
              </a:lnSpc>
              <a:spcBef>
                <a:spcPts val="1400"/>
              </a:spcBef>
            </a:pPr>
            <a:r>
              <a:rPr sz="1200" spc="-170" dirty="0">
                <a:latin typeface="Arial Black"/>
                <a:cs typeface="Arial Black"/>
              </a:rPr>
              <a:t>Sometimes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25" dirty="0">
                <a:latin typeface="Arial Black"/>
                <a:cs typeface="Arial Black"/>
              </a:rPr>
              <a:t>might </a:t>
            </a:r>
            <a:r>
              <a:rPr sz="1200" spc="-160" dirty="0">
                <a:latin typeface="Arial Black"/>
                <a:cs typeface="Arial Black"/>
              </a:rPr>
              <a:t>also </a:t>
            </a:r>
            <a:r>
              <a:rPr sz="1200" spc="-145" dirty="0">
                <a:latin typeface="Arial Black"/>
                <a:cs typeface="Arial Black"/>
              </a:rPr>
              <a:t>need </a:t>
            </a:r>
            <a:r>
              <a:rPr sz="1200" spc="-165" dirty="0">
                <a:latin typeface="Arial Black"/>
                <a:cs typeface="Arial Black"/>
              </a:rPr>
              <a:t>several </a:t>
            </a:r>
            <a:r>
              <a:rPr sz="1200" spc="-125" dirty="0">
                <a:latin typeface="Arial Black"/>
                <a:cs typeface="Arial Black"/>
              </a:rPr>
              <a:t>different </a:t>
            </a:r>
            <a:r>
              <a:rPr sz="1200" spc="-145" dirty="0">
                <a:latin typeface="Arial Black"/>
                <a:cs typeface="Arial Black"/>
              </a:rPr>
              <a:t>environments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5" dirty="0">
                <a:latin typeface="Arial Black"/>
                <a:cs typeface="Arial Black"/>
              </a:rPr>
              <a:t>test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30" dirty="0">
                <a:latin typeface="Arial Black"/>
                <a:cs typeface="Arial Black"/>
              </a:rPr>
              <a:t>builds. </a:t>
            </a:r>
            <a:r>
              <a:rPr sz="1200" spc="-135" dirty="0">
                <a:latin typeface="Arial Black"/>
                <a:cs typeface="Arial Black"/>
              </a:rPr>
              <a:t>In 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215" dirty="0">
                <a:latin typeface="Arial Black"/>
                <a:cs typeface="Arial Black"/>
              </a:rPr>
              <a:t>case </a:t>
            </a:r>
            <a:r>
              <a:rPr sz="1200" spc="-140" dirty="0">
                <a:latin typeface="Arial Black"/>
                <a:cs typeface="Arial Black"/>
              </a:rPr>
              <a:t>using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80" dirty="0">
                <a:latin typeface="Arial Black"/>
                <a:cs typeface="Arial Black"/>
              </a:rPr>
              <a:t>slave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0" dirty="0">
                <a:latin typeface="Arial Black"/>
                <a:cs typeface="Arial Black"/>
              </a:rPr>
              <a:t>represent </a:t>
            </a:r>
            <a:r>
              <a:rPr sz="1200" spc="-185" dirty="0">
                <a:latin typeface="Arial Black"/>
                <a:cs typeface="Arial Black"/>
              </a:rPr>
              <a:t>each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20" dirty="0">
                <a:latin typeface="Arial Black"/>
                <a:cs typeface="Arial Black"/>
              </a:rPr>
              <a:t>your </a:t>
            </a:r>
            <a:r>
              <a:rPr sz="1200" spc="-130" dirty="0">
                <a:latin typeface="Arial Black"/>
                <a:cs typeface="Arial Black"/>
              </a:rPr>
              <a:t>required </a:t>
            </a:r>
            <a:r>
              <a:rPr sz="1200" spc="-145" dirty="0">
                <a:latin typeface="Arial Black"/>
                <a:cs typeface="Arial Black"/>
              </a:rPr>
              <a:t>environments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55" dirty="0">
                <a:latin typeface="Arial Black"/>
                <a:cs typeface="Arial Black"/>
              </a:rPr>
              <a:t>almost </a:t>
            </a:r>
            <a:r>
              <a:rPr sz="1200" spc="-190" dirty="0">
                <a:latin typeface="Arial Black"/>
                <a:cs typeface="Arial Black"/>
              </a:rPr>
              <a:t>a  </a:t>
            </a:r>
            <a:r>
              <a:rPr sz="1200" spc="-165" dirty="0">
                <a:latin typeface="Arial Black"/>
                <a:cs typeface="Arial Black"/>
              </a:rPr>
              <a:t>must.</a:t>
            </a:r>
            <a:endParaRPr sz="1200">
              <a:latin typeface="Arial Black"/>
              <a:cs typeface="Arial Black"/>
            </a:endParaRPr>
          </a:p>
          <a:p>
            <a:pPr marL="12700" marR="5080">
              <a:lnSpc>
                <a:spcPct val="110800"/>
              </a:lnSpc>
              <a:spcBef>
                <a:spcPts val="1395"/>
              </a:spcBef>
            </a:pPr>
            <a:r>
              <a:rPr sz="1200" spc="-160" dirty="0">
                <a:latin typeface="Arial Black"/>
                <a:cs typeface="Arial Black"/>
              </a:rPr>
              <a:t>A </a:t>
            </a:r>
            <a:r>
              <a:rPr sz="1200" spc="-180" dirty="0">
                <a:latin typeface="Arial Black"/>
                <a:cs typeface="Arial Black"/>
              </a:rPr>
              <a:t>slave </a:t>
            </a:r>
            <a:r>
              <a:rPr sz="1200" spc="-165" dirty="0">
                <a:latin typeface="Arial Black"/>
                <a:cs typeface="Arial Black"/>
              </a:rPr>
              <a:t>is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computer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75" dirty="0">
                <a:latin typeface="Arial Black"/>
                <a:cs typeface="Arial Black"/>
              </a:rPr>
              <a:t>set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14" dirty="0">
                <a:latin typeface="Arial Black"/>
                <a:cs typeface="Arial Black"/>
              </a:rPr>
              <a:t>to offload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50" dirty="0">
                <a:latin typeface="Arial Black"/>
                <a:cs typeface="Arial Black"/>
              </a:rPr>
              <a:t>projects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master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0" dirty="0">
                <a:latin typeface="Arial Black"/>
                <a:cs typeface="Arial Black"/>
              </a:rPr>
              <a:t>once  </a:t>
            </a:r>
            <a:r>
              <a:rPr sz="1200" spc="-150" dirty="0">
                <a:latin typeface="Arial Black"/>
                <a:cs typeface="Arial Black"/>
              </a:rPr>
              <a:t>setup this </a:t>
            </a:r>
            <a:r>
              <a:rPr sz="1200" spc="-125" dirty="0">
                <a:latin typeface="Arial Black"/>
                <a:cs typeface="Arial Black"/>
              </a:rPr>
              <a:t>distribution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95" dirty="0">
                <a:latin typeface="Arial Black"/>
                <a:cs typeface="Arial Black"/>
              </a:rPr>
              <a:t>tasks </a:t>
            </a:r>
            <a:r>
              <a:rPr sz="1200" spc="-165" dirty="0">
                <a:latin typeface="Arial Black"/>
                <a:cs typeface="Arial Black"/>
              </a:rPr>
              <a:t>is </a:t>
            </a:r>
            <a:r>
              <a:rPr sz="1200" spc="-130" dirty="0">
                <a:latin typeface="Arial Black"/>
                <a:cs typeface="Arial Black"/>
              </a:rPr>
              <a:t>fairly </a:t>
            </a:r>
            <a:r>
              <a:rPr sz="1200" spc="-155" dirty="0">
                <a:latin typeface="Arial Black"/>
                <a:cs typeface="Arial Black"/>
              </a:rPr>
              <a:t>automatic. </a:t>
            </a:r>
            <a:r>
              <a:rPr sz="1200" spc="-185" dirty="0">
                <a:latin typeface="Arial Black"/>
                <a:cs typeface="Arial Black"/>
              </a:rPr>
              <a:t>The </a:t>
            </a:r>
            <a:r>
              <a:rPr sz="1200" spc="-200" dirty="0">
                <a:latin typeface="Arial Black"/>
                <a:cs typeface="Arial Black"/>
              </a:rPr>
              <a:t>exact </a:t>
            </a:r>
            <a:r>
              <a:rPr sz="1200" spc="-130" dirty="0">
                <a:latin typeface="Arial Black"/>
                <a:cs typeface="Arial Black"/>
              </a:rPr>
              <a:t>delegation </a:t>
            </a:r>
            <a:r>
              <a:rPr sz="1200" spc="-135" dirty="0">
                <a:latin typeface="Arial Black"/>
                <a:cs typeface="Arial Black"/>
              </a:rPr>
              <a:t>behavior  </a:t>
            </a:r>
            <a:r>
              <a:rPr sz="1200" spc="-140" dirty="0">
                <a:latin typeface="Arial Black"/>
                <a:cs typeface="Arial Black"/>
              </a:rPr>
              <a:t>depends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configuration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85" dirty="0">
                <a:latin typeface="Arial Black"/>
                <a:cs typeface="Arial Black"/>
              </a:rPr>
              <a:t>each </a:t>
            </a:r>
            <a:r>
              <a:rPr sz="1200" spc="-145" dirty="0">
                <a:latin typeface="Arial Black"/>
                <a:cs typeface="Arial Black"/>
              </a:rPr>
              <a:t>project; </a:t>
            </a:r>
            <a:r>
              <a:rPr sz="1200" spc="-170" dirty="0">
                <a:latin typeface="Arial Black"/>
                <a:cs typeface="Arial Black"/>
              </a:rPr>
              <a:t>some </a:t>
            </a:r>
            <a:r>
              <a:rPr sz="1200" spc="-150" dirty="0">
                <a:latin typeface="Arial Black"/>
                <a:cs typeface="Arial Black"/>
              </a:rPr>
              <a:t>projects </a:t>
            </a:r>
            <a:r>
              <a:rPr sz="1200" spc="-175" dirty="0">
                <a:latin typeface="Arial Black"/>
                <a:cs typeface="Arial Black"/>
              </a:rPr>
              <a:t>may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75" dirty="0">
                <a:latin typeface="Arial Black"/>
                <a:cs typeface="Arial Black"/>
              </a:rPr>
              <a:t>"stick"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0" dirty="0">
                <a:latin typeface="Arial Black"/>
                <a:cs typeface="Arial Black"/>
              </a:rPr>
              <a:t>a  </a:t>
            </a:r>
            <a:r>
              <a:rPr sz="1200" spc="-145" dirty="0">
                <a:latin typeface="Arial Black"/>
                <a:cs typeface="Arial Black"/>
              </a:rPr>
              <a:t>particular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machine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05" dirty="0">
                <a:latin typeface="Arial Black"/>
                <a:cs typeface="Arial Black"/>
              </a:rPr>
              <a:t>for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90" dirty="0">
                <a:latin typeface="Arial Black"/>
                <a:cs typeface="Arial Black"/>
              </a:rPr>
              <a:t>a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build,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while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others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70" dirty="0">
                <a:latin typeface="Arial Black"/>
                <a:cs typeface="Arial Black"/>
              </a:rPr>
              <a:t>may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choose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to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roam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freely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between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80" dirty="0">
                <a:latin typeface="Arial Black"/>
                <a:cs typeface="Arial Black"/>
              </a:rPr>
              <a:t>slaves.</a:t>
            </a:r>
            <a:endParaRPr sz="1200">
              <a:latin typeface="Arial Black"/>
              <a:cs typeface="Arial Black"/>
            </a:endParaRPr>
          </a:p>
          <a:p>
            <a:pPr marL="12700" marR="15875">
              <a:lnSpc>
                <a:spcPct val="110900"/>
              </a:lnSpc>
              <a:spcBef>
                <a:spcPts val="1405"/>
              </a:spcBef>
            </a:pPr>
            <a:r>
              <a:rPr sz="1200" spc="-180" dirty="0">
                <a:latin typeface="Arial Black"/>
                <a:cs typeface="Arial Black"/>
              </a:rPr>
              <a:t>Since </a:t>
            </a:r>
            <a:r>
              <a:rPr sz="1200" spc="-185" dirty="0">
                <a:latin typeface="Arial Black"/>
                <a:cs typeface="Arial Black"/>
              </a:rPr>
              <a:t>each </a:t>
            </a:r>
            <a:r>
              <a:rPr sz="1200" spc="-180" dirty="0">
                <a:latin typeface="Arial Black"/>
                <a:cs typeface="Arial Black"/>
              </a:rPr>
              <a:t>slave </a:t>
            </a:r>
            <a:r>
              <a:rPr sz="1200" spc="-145" dirty="0">
                <a:latin typeface="Arial Black"/>
                <a:cs typeface="Arial Black"/>
              </a:rPr>
              <a:t>runs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5" dirty="0">
                <a:latin typeface="Arial Black"/>
                <a:cs typeface="Arial Black"/>
              </a:rPr>
              <a:t>separate </a:t>
            </a:r>
            <a:r>
              <a:rPr sz="1200" spc="-125" dirty="0">
                <a:latin typeface="Arial Black"/>
                <a:cs typeface="Arial Black"/>
              </a:rPr>
              <a:t>program </a:t>
            </a:r>
            <a:r>
              <a:rPr sz="1200" spc="-155" dirty="0">
                <a:latin typeface="Arial Black"/>
                <a:cs typeface="Arial Black"/>
              </a:rPr>
              <a:t>called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70" dirty="0">
                <a:latin typeface="Arial Black"/>
                <a:cs typeface="Arial Black"/>
              </a:rPr>
              <a:t>"slave </a:t>
            </a:r>
            <a:r>
              <a:rPr sz="1200" spc="-140" dirty="0">
                <a:latin typeface="Arial Black"/>
                <a:cs typeface="Arial Black"/>
              </a:rPr>
              <a:t>agent" there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10" dirty="0">
                <a:latin typeface="Arial Black"/>
                <a:cs typeface="Arial Black"/>
              </a:rPr>
              <a:t>no </a:t>
            </a:r>
            <a:r>
              <a:rPr sz="1200" spc="-145" dirty="0">
                <a:latin typeface="Arial Black"/>
                <a:cs typeface="Arial Black"/>
              </a:rPr>
              <a:t>need </a:t>
            </a:r>
            <a:r>
              <a:rPr sz="1200" spc="-114" dirty="0">
                <a:latin typeface="Arial Black"/>
                <a:cs typeface="Arial Black"/>
              </a:rPr>
              <a:t>to  </a:t>
            </a:r>
            <a:r>
              <a:rPr sz="1200" spc="-150" dirty="0">
                <a:latin typeface="Arial Black"/>
                <a:cs typeface="Arial Black"/>
              </a:rPr>
              <a:t>install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full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(package </a:t>
            </a:r>
            <a:r>
              <a:rPr sz="1200" spc="-110" dirty="0">
                <a:latin typeface="Arial Black"/>
                <a:cs typeface="Arial Black"/>
              </a:rPr>
              <a:t>or </a:t>
            </a:r>
            <a:r>
              <a:rPr sz="1200" spc="-145" dirty="0">
                <a:latin typeface="Arial Black"/>
                <a:cs typeface="Arial Black"/>
              </a:rPr>
              <a:t>compiled binaries)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70" dirty="0">
                <a:latin typeface="Arial Black"/>
                <a:cs typeface="Arial Black"/>
              </a:rPr>
              <a:t>slave. There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50" dirty="0">
                <a:latin typeface="Arial Black"/>
                <a:cs typeface="Arial Black"/>
              </a:rPr>
              <a:t>various </a:t>
            </a:r>
            <a:r>
              <a:rPr sz="1200" spc="-210" dirty="0">
                <a:latin typeface="Arial Black"/>
                <a:cs typeface="Arial Black"/>
              </a:rPr>
              <a:t>ways 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0" dirty="0">
                <a:latin typeface="Arial Black"/>
                <a:cs typeface="Arial Black"/>
              </a:rPr>
              <a:t>start </a:t>
            </a:r>
            <a:r>
              <a:rPr sz="1200" spc="-180" dirty="0">
                <a:latin typeface="Arial Black"/>
                <a:cs typeface="Arial Black"/>
              </a:rPr>
              <a:t>slave </a:t>
            </a:r>
            <a:r>
              <a:rPr sz="1200" spc="-155" dirty="0">
                <a:latin typeface="Arial Black"/>
                <a:cs typeface="Arial Black"/>
              </a:rPr>
              <a:t>agents, </a:t>
            </a:r>
            <a:r>
              <a:rPr sz="1200" spc="-114" dirty="0">
                <a:latin typeface="Arial Black"/>
                <a:cs typeface="Arial Black"/>
              </a:rPr>
              <a:t>but </a:t>
            </a:r>
            <a:r>
              <a:rPr sz="1200" spc="-12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end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0" dirty="0">
                <a:latin typeface="Arial Black"/>
                <a:cs typeface="Arial Black"/>
              </a:rPr>
              <a:t>slave </a:t>
            </a:r>
            <a:r>
              <a:rPr sz="1200" spc="-145" dirty="0">
                <a:latin typeface="Arial Black"/>
                <a:cs typeface="Arial Black"/>
              </a:rPr>
              <a:t>agent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master </a:t>
            </a:r>
            <a:r>
              <a:rPr sz="1200" spc="-160" dirty="0">
                <a:latin typeface="Arial Black"/>
                <a:cs typeface="Arial Black"/>
              </a:rPr>
              <a:t>needs </a:t>
            </a:r>
            <a:r>
              <a:rPr sz="1200" spc="-114" dirty="0">
                <a:latin typeface="Arial Black"/>
                <a:cs typeface="Arial Black"/>
              </a:rPr>
              <a:t>to  </a:t>
            </a:r>
            <a:r>
              <a:rPr sz="1200" spc="-160" dirty="0">
                <a:latin typeface="Arial Black"/>
                <a:cs typeface="Arial Black"/>
              </a:rPr>
              <a:t>establish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20" dirty="0">
                <a:latin typeface="Arial Black"/>
                <a:cs typeface="Arial Black"/>
              </a:rPr>
              <a:t>bi-directional </a:t>
            </a:r>
            <a:r>
              <a:rPr sz="1200" spc="-150" dirty="0">
                <a:latin typeface="Arial Black"/>
                <a:cs typeface="Arial Black"/>
              </a:rPr>
              <a:t>communication </a:t>
            </a:r>
            <a:r>
              <a:rPr sz="1200" spc="-140" dirty="0">
                <a:latin typeface="Arial Black"/>
                <a:cs typeface="Arial Black"/>
              </a:rPr>
              <a:t>link </a:t>
            </a:r>
            <a:r>
              <a:rPr sz="1200" spc="-105" dirty="0">
                <a:latin typeface="Arial Black"/>
                <a:cs typeface="Arial Black"/>
              </a:rPr>
              <a:t>(for </a:t>
            </a:r>
            <a:r>
              <a:rPr sz="1200" spc="-170" dirty="0">
                <a:latin typeface="Arial Black"/>
                <a:cs typeface="Arial Black"/>
              </a:rPr>
              <a:t>example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TCP/IP </a:t>
            </a:r>
            <a:r>
              <a:rPr sz="1200" spc="-165" dirty="0">
                <a:latin typeface="Arial Black"/>
                <a:cs typeface="Arial Black"/>
              </a:rPr>
              <a:t>socket.) </a:t>
            </a:r>
            <a:r>
              <a:rPr sz="1200" spc="-120" dirty="0">
                <a:latin typeface="Arial Black"/>
                <a:cs typeface="Arial Black"/>
              </a:rPr>
              <a:t>in order </a:t>
            </a:r>
            <a:r>
              <a:rPr sz="1200" spc="-114" dirty="0">
                <a:latin typeface="Arial Black"/>
                <a:cs typeface="Arial Black"/>
              </a:rPr>
              <a:t>to  </a:t>
            </a:r>
            <a:r>
              <a:rPr sz="1200" spc="-140" dirty="0">
                <a:latin typeface="Arial Black"/>
                <a:cs typeface="Arial Black"/>
              </a:rPr>
              <a:t>operate.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80" dirty="0">
                <a:latin typeface="Arial Black"/>
                <a:cs typeface="Arial Black"/>
              </a:rPr>
              <a:t>set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45" dirty="0">
                <a:latin typeface="Arial Black"/>
                <a:cs typeface="Arial Black"/>
              </a:rPr>
              <a:t>slaves/nodes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30" dirty="0">
                <a:latin typeface="Arial Black"/>
                <a:cs typeface="Arial Black"/>
              </a:rPr>
              <a:t>follow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steps </a:t>
            </a:r>
            <a:r>
              <a:rPr sz="1200" spc="-135" dirty="0">
                <a:latin typeface="Arial Black"/>
                <a:cs typeface="Arial Black"/>
              </a:rPr>
              <a:t>given</a:t>
            </a:r>
            <a:r>
              <a:rPr sz="1200" spc="-27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below.</a:t>
            </a:r>
            <a:endParaRPr sz="1200">
              <a:latin typeface="Arial Black"/>
              <a:cs typeface="Arial Black"/>
            </a:endParaRPr>
          </a:p>
          <a:p>
            <a:pPr marL="12700" marR="110489">
              <a:lnSpc>
                <a:spcPct val="110800"/>
              </a:lnSpc>
              <a:spcBef>
                <a:spcPts val="1395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Manage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0" dirty="0">
                <a:latin typeface="Arial Black"/>
                <a:cs typeface="Arial Black"/>
              </a:rPr>
              <a:t>section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55" dirty="0">
                <a:latin typeface="Arial Black"/>
                <a:cs typeface="Arial Black"/>
              </a:rPr>
              <a:t>scroll </a:t>
            </a:r>
            <a:r>
              <a:rPr sz="1200" spc="-145" dirty="0">
                <a:latin typeface="Arial Black"/>
                <a:cs typeface="Arial Black"/>
              </a:rPr>
              <a:t>down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section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Manage  Nodes.</a:t>
            </a:r>
            <a:endParaRPr sz="1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912621"/>
            <a:ext cx="1956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85" dirty="0">
                <a:latin typeface="Arial Black"/>
                <a:cs typeface="Arial Black"/>
              </a:rPr>
              <a:t>New</a:t>
            </a:r>
            <a:r>
              <a:rPr sz="1200" spc="-114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Node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171315"/>
            <a:ext cx="5607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3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60" dirty="0">
                <a:latin typeface="Arial Black"/>
                <a:cs typeface="Arial Black"/>
              </a:rPr>
              <a:t>Give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00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node,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Dumb </a:t>
            </a:r>
            <a:r>
              <a:rPr sz="1200" spc="-180" dirty="0">
                <a:latin typeface="Arial Black"/>
                <a:cs typeface="Arial Black"/>
              </a:rPr>
              <a:t>slave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</a:t>
            </a:r>
            <a:r>
              <a:rPr sz="1200" spc="114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Ok.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315961"/>
            <a:ext cx="5869940" cy="1445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95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4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60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details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node </a:t>
            </a:r>
            <a:r>
              <a:rPr sz="1200" spc="-180" dirty="0">
                <a:latin typeface="Arial Black"/>
                <a:cs typeface="Arial Black"/>
              </a:rPr>
              <a:t>slave </a:t>
            </a:r>
            <a:r>
              <a:rPr sz="1200" spc="-165" dirty="0">
                <a:latin typeface="Arial Black"/>
                <a:cs typeface="Arial Black"/>
              </a:rPr>
              <a:t>machine. </a:t>
            </a:r>
            <a:r>
              <a:rPr sz="1200" spc="-135" dirty="0">
                <a:latin typeface="Arial Black"/>
                <a:cs typeface="Arial Black"/>
              </a:rPr>
              <a:t>In the </a:t>
            </a:r>
            <a:r>
              <a:rPr sz="1200" spc="-150" dirty="0">
                <a:latin typeface="Arial Black"/>
                <a:cs typeface="Arial Black"/>
              </a:rPr>
              <a:t>below </a:t>
            </a:r>
            <a:r>
              <a:rPr sz="1200" spc="-165" dirty="0">
                <a:latin typeface="Arial Black"/>
                <a:cs typeface="Arial Black"/>
              </a:rPr>
              <a:t>example, </a:t>
            </a:r>
            <a:r>
              <a:rPr sz="1200" spc="-225" dirty="0">
                <a:latin typeface="Arial Black"/>
                <a:cs typeface="Arial Black"/>
              </a:rPr>
              <a:t>we </a:t>
            </a:r>
            <a:r>
              <a:rPr sz="1200" spc="-160" dirty="0">
                <a:latin typeface="Arial Black"/>
                <a:cs typeface="Arial Black"/>
              </a:rPr>
              <a:t>are  </a:t>
            </a:r>
            <a:r>
              <a:rPr sz="1200" spc="-140" dirty="0">
                <a:latin typeface="Arial Black"/>
                <a:cs typeface="Arial Black"/>
              </a:rPr>
              <a:t>considering the </a:t>
            </a:r>
            <a:r>
              <a:rPr sz="1200" spc="-180" dirty="0">
                <a:latin typeface="Arial Black"/>
                <a:cs typeface="Arial Black"/>
              </a:rPr>
              <a:t>slave </a:t>
            </a:r>
            <a:r>
              <a:rPr sz="1200" spc="-165" dirty="0">
                <a:latin typeface="Arial Black"/>
                <a:cs typeface="Arial Black"/>
              </a:rPr>
              <a:t>machine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70" dirty="0">
                <a:latin typeface="Arial Black"/>
                <a:cs typeface="Arial Black"/>
              </a:rPr>
              <a:t>windows </a:t>
            </a:r>
            <a:r>
              <a:rPr sz="1200" spc="-165" dirty="0">
                <a:latin typeface="Arial Black"/>
                <a:cs typeface="Arial Black"/>
              </a:rPr>
              <a:t>machine, </a:t>
            </a:r>
            <a:r>
              <a:rPr sz="1200" spc="-170" dirty="0">
                <a:latin typeface="Arial Black"/>
                <a:cs typeface="Arial Black"/>
              </a:rPr>
              <a:t>hence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75" dirty="0">
                <a:latin typeface="Arial Black"/>
                <a:cs typeface="Arial Black"/>
              </a:rPr>
              <a:t>“Let 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30" dirty="0">
                <a:latin typeface="Arial Black"/>
                <a:cs typeface="Arial Black"/>
              </a:rPr>
              <a:t>control </a:t>
            </a:r>
            <a:r>
              <a:rPr sz="1200" spc="-145" dirty="0">
                <a:latin typeface="Arial Black"/>
                <a:cs typeface="Arial Black"/>
              </a:rPr>
              <a:t>this Windows </a:t>
            </a:r>
            <a:r>
              <a:rPr sz="1200" spc="-180" dirty="0">
                <a:latin typeface="Arial Black"/>
                <a:cs typeface="Arial Black"/>
              </a:rPr>
              <a:t>slave </a:t>
            </a:r>
            <a:r>
              <a:rPr sz="1200" spc="-204" dirty="0">
                <a:latin typeface="Arial Black"/>
                <a:cs typeface="Arial Black"/>
              </a:rPr>
              <a:t>as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Windows </a:t>
            </a:r>
            <a:r>
              <a:rPr sz="1200" spc="-175" dirty="0">
                <a:latin typeface="Arial Black"/>
                <a:cs typeface="Arial Black"/>
              </a:rPr>
              <a:t>service” </a:t>
            </a:r>
            <a:r>
              <a:rPr sz="1200" spc="-225" dirty="0">
                <a:latin typeface="Arial Black"/>
                <a:cs typeface="Arial Black"/>
              </a:rPr>
              <a:t>was </a:t>
            </a:r>
            <a:r>
              <a:rPr sz="1200" spc="-165" dirty="0">
                <a:latin typeface="Arial Black"/>
                <a:cs typeface="Arial Black"/>
              </a:rPr>
              <a:t>chosen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launch  </a:t>
            </a:r>
            <a:r>
              <a:rPr sz="1200" spc="-135" dirty="0">
                <a:latin typeface="Arial Black"/>
                <a:cs typeface="Arial Black"/>
              </a:rPr>
              <a:t>method. </a:t>
            </a:r>
            <a:r>
              <a:rPr sz="1200" spc="-130" dirty="0">
                <a:latin typeface="Arial Black"/>
                <a:cs typeface="Arial Black"/>
              </a:rPr>
              <a:t>We </a:t>
            </a:r>
            <a:r>
              <a:rPr sz="1200" spc="-160" dirty="0">
                <a:latin typeface="Arial Black"/>
                <a:cs typeface="Arial Black"/>
              </a:rPr>
              <a:t>also </a:t>
            </a:r>
            <a:r>
              <a:rPr sz="1200" spc="-145" dirty="0">
                <a:latin typeface="Arial Black"/>
                <a:cs typeface="Arial Black"/>
              </a:rPr>
              <a:t>need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add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5" dirty="0">
                <a:latin typeface="Arial Black"/>
                <a:cs typeface="Arial Black"/>
              </a:rPr>
              <a:t>necessary </a:t>
            </a:r>
            <a:r>
              <a:rPr sz="1200" spc="-150" dirty="0">
                <a:latin typeface="Arial Black"/>
                <a:cs typeface="Arial Black"/>
              </a:rPr>
              <a:t>details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slave </a:t>
            </a:r>
            <a:r>
              <a:rPr sz="1200" spc="-125" dirty="0">
                <a:latin typeface="Arial Black"/>
                <a:cs typeface="Arial Black"/>
              </a:rPr>
              <a:t>node </a:t>
            </a:r>
            <a:r>
              <a:rPr sz="1200" spc="-175" dirty="0">
                <a:latin typeface="Arial Black"/>
                <a:cs typeface="Arial Black"/>
              </a:rPr>
              <a:t>such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node 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login </a:t>
            </a:r>
            <a:r>
              <a:rPr sz="1200" spc="-155" dirty="0">
                <a:latin typeface="Arial Black"/>
                <a:cs typeface="Arial Black"/>
              </a:rPr>
              <a:t>credentials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node </a:t>
            </a:r>
            <a:r>
              <a:rPr sz="1200" spc="-165" dirty="0">
                <a:latin typeface="Arial Black"/>
                <a:cs typeface="Arial Black"/>
              </a:rPr>
              <a:t>machine.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0" dirty="0">
                <a:latin typeface="Arial Black"/>
                <a:cs typeface="Arial Black"/>
              </a:rPr>
              <a:t>Save </a:t>
            </a:r>
            <a:r>
              <a:rPr sz="1200" spc="-120" dirty="0">
                <a:latin typeface="Arial Black"/>
                <a:cs typeface="Arial Black"/>
              </a:rPr>
              <a:t>button. </a:t>
            </a:r>
            <a:r>
              <a:rPr sz="1200" spc="-185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Labels 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5" dirty="0">
                <a:latin typeface="Arial Black"/>
                <a:cs typeface="Arial Black"/>
              </a:rPr>
              <a:t>entered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65" dirty="0">
                <a:latin typeface="Arial Black"/>
                <a:cs typeface="Arial Black"/>
              </a:rPr>
              <a:t>“New_Slave”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80" dirty="0">
                <a:latin typeface="Arial Black"/>
                <a:cs typeface="Arial Black"/>
              </a:rPr>
              <a:t>what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60" dirty="0">
                <a:latin typeface="Arial Black"/>
                <a:cs typeface="Arial Black"/>
              </a:rPr>
              <a:t>used </a:t>
            </a:r>
            <a:r>
              <a:rPr sz="1200" spc="-110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configure </a:t>
            </a:r>
            <a:r>
              <a:rPr sz="1200" spc="-135" dirty="0">
                <a:latin typeface="Arial Black"/>
                <a:cs typeface="Arial Black"/>
              </a:rPr>
              <a:t>jobs </a:t>
            </a:r>
            <a:r>
              <a:rPr sz="1200" spc="-114" dirty="0">
                <a:latin typeface="Arial Black"/>
                <a:cs typeface="Arial Black"/>
              </a:rPr>
              <a:t>to  </a:t>
            </a:r>
            <a:r>
              <a:rPr sz="1200" spc="-180" dirty="0">
                <a:latin typeface="Arial Black"/>
                <a:cs typeface="Arial Black"/>
              </a:rPr>
              <a:t>use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80" dirty="0">
                <a:latin typeface="Arial Black"/>
                <a:cs typeface="Arial Black"/>
              </a:rPr>
              <a:t>slave</a:t>
            </a:r>
            <a:r>
              <a:rPr sz="1200" spc="-125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machine.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295400"/>
            <a:ext cx="5419725" cy="2676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4553965"/>
            <a:ext cx="5409565" cy="25905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5931408"/>
              <a:ext cx="5429250" cy="26098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5124069"/>
            <a:ext cx="592201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above </a:t>
            </a:r>
            <a:r>
              <a:rPr sz="1200" spc="-170" dirty="0">
                <a:latin typeface="Arial Black"/>
                <a:cs typeface="Arial Black"/>
              </a:rPr>
              <a:t>steps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45" dirty="0">
                <a:latin typeface="Arial Black"/>
                <a:cs typeface="Arial Black"/>
              </a:rPr>
              <a:t>completed,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0" dirty="0">
                <a:latin typeface="Arial Black"/>
                <a:cs typeface="Arial Black"/>
              </a:rPr>
              <a:t>new </a:t>
            </a:r>
            <a:r>
              <a:rPr sz="1200" spc="-125" dirty="0">
                <a:latin typeface="Arial Black"/>
                <a:cs typeface="Arial Black"/>
              </a:rPr>
              <a:t>node </a:t>
            </a:r>
            <a:r>
              <a:rPr sz="1200" spc="-165" dirty="0">
                <a:latin typeface="Arial Black"/>
                <a:cs typeface="Arial Black"/>
              </a:rPr>
              <a:t>machine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30" dirty="0">
                <a:latin typeface="Arial Black"/>
                <a:cs typeface="Arial Black"/>
              </a:rPr>
              <a:t>initially be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20" dirty="0">
                <a:latin typeface="Arial Black"/>
                <a:cs typeface="Arial Black"/>
              </a:rPr>
              <a:t>offline  </a:t>
            </a:r>
            <a:r>
              <a:rPr sz="1200" spc="-170" dirty="0">
                <a:latin typeface="Arial Black"/>
                <a:cs typeface="Arial Black"/>
              </a:rPr>
              <a:t>state, </a:t>
            </a:r>
            <a:r>
              <a:rPr sz="1200" spc="-114" dirty="0">
                <a:latin typeface="Arial Black"/>
                <a:cs typeface="Arial Black"/>
              </a:rPr>
              <a:t>but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75" dirty="0">
                <a:latin typeface="Arial Black"/>
                <a:cs typeface="Arial Black"/>
              </a:rPr>
              <a:t>come </a:t>
            </a:r>
            <a:r>
              <a:rPr sz="1200" spc="-125" dirty="0">
                <a:latin typeface="Arial Black"/>
                <a:cs typeface="Arial Black"/>
              </a:rPr>
              <a:t>online </a:t>
            </a:r>
            <a:r>
              <a:rPr sz="1200" spc="-105" dirty="0">
                <a:latin typeface="Arial Black"/>
                <a:cs typeface="Arial Black"/>
              </a:rPr>
              <a:t>if </a:t>
            </a:r>
            <a:r>
              <a:rPr sz="1200" spc="-135" dirty="0">
                <a:latin typeface="Arial Black"/>
                <a:cs typeface="Arial Black"/>
              </a:rPr>
              <a:t>all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settings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previous </a:t>
            </a:r>
            <a:r>
              <a:rPr sz="1200" spc="-180" dirty="0">
                <a:latin typeface="Arial Black"/>
                <a:cs typeface="Arial Black"/>
              </a:rPr>
              <a:t>screen were </a:t>
            </a:r>
            <a:r>
              <a:rPr sz="1200" spc="-145" dirty="0">
                <a:latin typeface="Arial Black"/>
                <a:cs typeface="Arial Black"/>
              </a:rPr>
              <a:t>entered  </a:t>
            </a:r>
            <a:r>
              <a:rPr sz="1200" spc="-155" dirty="0">
                <a:latin typeface="Arial Black"/>
                <a:cs typeface="Arial Black"/>
              </a:rPr>
              <a:t>correctly.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0" dirty="0">
                <a:latin typeface="Arial Black"/>
                <a:cs typeface="Arial Black"/>
              </a:rPr>
              <a:t>at </a:t>
            </a:r>
            <a:r>
              <a:rPr sz="1200" spc="-155" dirty="0">
                <a:latin typeface="Arial Black"/>
                <a:cs typeface="Arial Black"/>
              </a:rPr>
              <a:t>any </a:t>
            </a:r>
            <a:r>
              <a:rPr sz="1200" spc="-145" dirty="0">
                <a:latin typeface="Arial Black"/>
                <a:cs typeface="Arial Black"/>
              </a:rPr>
              <a:t>time </a:t>
            </a:r>
            <a:r>
              <a:rPr sz="1200" spc="-190" dirty="0">
                <a:latin typeface="Arial Black"/>
                <a:cs typeface="Arial Black"/>
              </a:rPr>
              <a:t>make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node </a:t>
            </a:r>
            <a:r>
              <a:rPr sz="1200" spc="-180" dirty="0">
                <a:latin typeface="Arial Black"/>
                <a:cs typeface="Arial Black"/>
              </a:rPr>
              <a:t>slave </a:t>
            </a:r>
            <a:r>
              <a:rPr sz="1200" spc="-165" dirty="0">
                <a:latin typeface="Arial Black"/>
                <a:cs typeface="Arial Black"/>
              </a:rPr>
              <a:t>machine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14" dirty="0">
                <a:latin typeface="Arial Black"/>
                <a:cs typeface="Arial Black"/>
              </a:rPr>
              <a:t>offline </a:t>
            </a:r>
            <a:r>
              <a:rPr sz="1200" spc="-105" dirty="0">
                <a:latin typeface="Arial Black"/>
                <a:cs typeface="Arial Black"/>
              </a:rPr>
              <a:t>if</a:t>
            </a:r>
            <a:r>
              <a:rPr sz="1200" spc="-295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required.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914400"/>
            <a:ext cx="5419725" cy="403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4417695" cy="3727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spc="-85" dirty="0">
                <a:solidFill>
                  <a:srgbClr val="2E5395"/>
                </a:solidFill>
              </a:rPr>
              <a:t>Jenkins </a:t>
            </a:r>
            <a:r>
              <a:rPr sz="2200" spc="155" dirty="0">
                <a:solidFill>
                  <a:srgbClr val="2E5395"/>
                </a:solidFill>
              </a:rPr>
              <a:t>- </a:t>
            </a:r>
            <a:r>
              <a:rPr sz="2200" spc="15" dirty="0">
                <a:solidFill>
                  <a:srgbClr val="2E5395"/>
                </a:solidFill>
              </a:rPr>
              <a:t>Automated</a:t>
            </a:r>
            <a:r>
              <a:rPr sz="2200" spc="-105" dirty="0">
                <a:solidFill>
                  <a:srgbClr val="2E5395"/>
                </a:solidFill>
              </a:rPr>
              <a:t> </a:t>
            </a:r>
            <a:r>
              <a:rPr sz="2200" spc="10" dirty="0">
                <a:solidFill>
                  <a:srgbClr val="2E5395"/>
                </a:solidFill>
              </a:rPr>
              <a:t>Deployment</a:t>
            </a:r>
            <a:endParaRPr sz="2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02004" y="1471930"/>
            <a:ext cx="592137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740">
              <a:lnSpc>
                <a:spcPct val="110800"/>
              </a:lnSpc>
              <a:spcBef>
                <a:spcPts val="100"/>
              </a:spcBef>
            </a:pPr>
            <a:r>
              <a:rPr sz="1200" spc="-170" dirty="0">
                <a:latin typeface="Arial Black"/>
                <a:cs typeface="Arial Black"/>
              </a:rPr>
              <a:t>There </a:t>
            </a:r>
            <a:r>
              <a:rPr sz="1200" spc="-160" dirty="0">
                <a:latin typeface="Arial Black"/>
                <a:cs typeface="Arial Black"/>
              </a:rPr>
              <a:t>are many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0" dirty="0">
                <a:latin typeface="Arial Black"/>
                <a:cs typeface="Arial Black"/>
              </a:rPr>
              <a:t>be </a:t>
            </a:r>
            <a:r>
              <a:rPr sz="1200" spc="-160" dirty="0">
                <a:latin typeface="Arial Black"/>
                <a:cs typeface="Arial Black"/>
              </a:rPr>
              <a:t>used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0" dirty="0">
                <a:latin typeface="Arial Black"/>
                <a:cs typeface="Arial Black"/>
              </a:rPr>
              <a:t>transfer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45" dirty="0">
                <a:latin typeface="Arial Black"/>
                <a:cs typeface="Arial Black"/>
              </a:rPr>
              <a:t>files after </a:t>
            </a:r>
            <a:r>
              <a:rPr sz="1200" spc="-190" dirty="0">
                <a:latin typeface="Arial Black"/>
                <a:cs typeface="Arial Black"/>
              </a:rPr>
              <a:t>a  </a:t>
            </a:r>
            <a:r>
              <a:rPr sz="1200" spc="-185" dirty="0">
                <a:latin typeface="Arial Black"/>
                <a:cs typeface="Arial Black"/>
              </a:rPr>
              <a:t>successful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respective </a:t>
            </a:r>
            <a:r>
              <a:rPr sz="1200" spc="-130" dirty="0">
                <a:latin typeface="Arial Black"/>
                <a:cs typeface="Arial Black"/>
              </a:rPr>
              <a:t>application/web </a:t>
            </a:r>
            <a:r>
              <a:rPr sz="1200" spc="-160" dirty="0">
                <a:latin typeface="Arial Black"/>
                <a:cs typeface="Arial Black"/>
              </a:rPr>
              <a:t>server. </a:t>
            </a:r>
            <a:r>
              <a:rPr sz="1200" spc="-114" dirty="0">
                <a:latin typeface="Arial Black"/>
                <a:cs typeface="Arial Black"/>
              </a:rPr>
              <a:t>On </a:t>
            </a:r>
            <a:r>
              <a:rPr sz="1200" spc="-170" dirty="0">
                <a:latin typeface="Arial Black"/>
                <a:cs typeface="Arial Black"/>
              </a:rPr>
              <a:t>example is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“Deploy </a:t>
            </a:r>
            <a:r>
              <a:rPr sz="1200" spc="-114" dirty="0">
                <a:latin typeface="Arial Black"/>
                <a:cs typeface="Arial Black"/>
              </a:rPr>
              <a:t>to  </a:t>
            </a:r>
            <a:r>
              <a:rPr sz="1200" spc="-145" dirty="0">
                <a:latin typeface="Arial Black"/>
                <a:cs typeface="Arial Black"/>
              </a:rPr>
              <a:t>container </a:t>
            </a:r>
            <a:r>
              <a:rPr sz="1200" spc="-135" dirty="0">
                <a:latin typeface="Arial Black"/>
                <a:cs typeface="Arial Black"/>
              </a:rPr>
              <a:t>Plugin”. </a:t>
            </a: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80" dirty="0">
                <a:latin typeface="Arial Black"/>
                <a:cs typeface="Arial Black"/>
              </a:rPr>
              <a:t>use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30" dirty="0">
                <a:latin typeface="Arial Black"/>
                <a:cs typeface="Arial Black"/>
              </a:rPr>
              <a:t>follow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steps </a:t>
            </a:r>
            <a:r>
              <a:rPr sz="1200" spc="-135" dirty="0">
                <a:latin typeface="Arial Black"/>
                <a:cs typeface="Arial Black"/>
              </a:rPr>
              <a:t>given</a:t>
            </a:r>
            <a:r>
              <a:rPr sz="1200" spc="-12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below.</a:t>
            </a:r>
            <a:endParaRPr sz="1200">
              <a:latin typeface="Arial Black"/>
              <a:cs typeface="Arial Black"/>
            </a:endParaRPr>
          </a:p>
          <a:p>
            <a:pPr marL="12700" marR="5080">
              <a:lnSpc>
                <a:spcPct val="110800"/>
              </a:lnSpc>
              <a:spcBef>
                <a:spcPts val="1405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0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→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45" dirty="0">
                <a:latin typeface="Arial Black"/>
                <a:cs typeface="Arial Black"/>
              </a:rPr>
              <a:t>Plugins.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60" dirty="0">
                <a:latin typeface="Arial Black"/>
                <a:cs typeface="Arial Black"/>
              </a:rPr>
              <a:t>section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14" dirty="0">
                <a:latin typeface="Arial Black"/>
                <a:cs typeface="Arial Black"/>
              </a:rPr>
              <a:t>find 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10" dirty="0">
                <a:latin typeface="Arial Black"/>
                <a:cs typeface="Arial Black"/>
              </a:rPr>
              <a:t>plugin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“Deploy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to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container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Plugin”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and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install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plugin.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70" dirty="0">
                <a:latin typeface="Arial Black"/>
                <a:cs typeface="Arial Black"/>
              </a:rPr>
              <a:t>Restart</a:t>
            </a:r>
            <a:r>
              <a:rPr sz="1200" spc="-6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server.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748653"/>
            <a:ext cx="5857240" cy="215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85" dirty="0">
                <a:latin typeface="Arial Black"/>
                <a:cs typeface="Arial Black"/>
              </a:rPr>
              <a:t>takes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35" dirty="0">
                <a:latin typeface="Arial Black"/>
                <a:cs typeface="Arial Black"/>
              </a:rPr>
              <a:t>war/ear </a:t>
            </a:r>
            <a:r>
              <a:rPr sz="1200" spc="-125" dirty="0">
                <a:latin typeface="Arial Black"/>
                <a:cs typeface="Arial Black"/>
              </a:rPr>
              <a:t>file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0" dirty="0">
                <a:latin typeface="Arial Black"/>
                <a:cs typeface="Arial Black"/>
              </a:rPr>
              <a:t>deploys that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20" dirty="0">
                <a:latin typeface="Arial Black"/>
                <a:cs typeface="Arial Black"/>
              </a:rPr>
              <a:t>running </a:t>
            </a:r>
            <a:r>
              <a:rPr sz="1200" spc="-145" dirty="0">
                <a:latin typeface="Arial Black"/>
                <a:cs typeface="Arial Black"/>
              </a:rPr>
              <a:t>remote </a:t>
            </a:r>
            <a:r>
              <a:rPr sz="1200" spc="-140" dirty="0">
                <a:latin typeface="Arial Black"/>
                <a:cs typeface="Arial Black"/>
              </a:rPr>
              <a:t>application </a:t>
            </a:r>
            <a:r>
              <a:rPr sz="1200" spc="-165" dirty="0">
                <a:latin typeface="Arial Black"/>
                <a:cs typeface="Arial Black"/>
              </a:rPr>
              <a:t>server  </a:t>
            </a:r>
            <a:r>
              <a:rPr sz="1200" spc="-160" dirty="0">
                <a:latin typeface="Arial Black"/>
                <a:cs typeface="Arial Black"/>
              </a:rPr>
              <a:t>at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end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90" dirty="0">
                <a:latin typeface="Arial Black"/>
                <a:cs typeface="Arial Black"/>
              </a:rPr>
              <a:t>a</a:t>
            </a:r>
            <a:r>
              <a:rPr sz="1200" spc="-10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build.</a:t>
            </a:r>
            <a:endParaRPr sz="1200">
              <a:latin typeface="Arial Black"/>
              <a:cs typeface="Arial Black"/>
            </a:endParaRPr>
          </a:p>
          <a:p>
            <a:pPr marL="12700" marR="4375785">
              <a:lnSpc>
                <a:spcPct val="207500"/>
              </a:lnSpc>
              <a:spcBef>
                <a:spcPts val="15"/>
              </a:spcBef>
            </a:pPr>
            <a:r>
              <a:rPr sz="1200" spc="-180" dirty="0">
                <a:latin typeface="Arial Black"/>
                <a:cs typeface="Arial Black"/>
              </a:rPr>
              <a:t>Tomcat </a:t>
            </a:r>
            <a:r>
              <a:rPr sz="1200" spc="-120" dirty="0">
                <a:latin typeface="Arial Black"/>
                <a:cs typeface="Arial Black"/>
              </a:rPr>
              <a:t>4.x/5.x/6.x/7.x  </a:t>
            </a:r>
            <a:r>
              <a:rPr sz="1200" spc="-235" dirty="0">
                <a:latin typeface="Arial Black"/>
                <a:cs typeface="Arial Black"/>
              </a:rPr>
              <a:t>JBoss</a:t>
            </a:r>
            <a:r>
              <a:rPr sz="1200" spc="-9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3.x/4.x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70" dirty="0">
                <a:latin typeface="Arial Black"/>
                <a:cs typeface="Arial Black"/>
              </a:rPr>
              <a:t>Glassfish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2.x/3.x</a:t>
            </a:r>
            <a:endParaRPr sz="1200">
              <a:latin typeface="Arial Black"/>
              <a:cs typeface="Arial Black"/>
            </a:endParaRPr>
          </a:p>
          <a:p>
            <a:pPr marL="12700" marR="187960">
              <a:lnSpc>
                <a:spcPct val="110800"/>
              </a:lnSpc>
              <a:spcBef>
                <a:spcPts val="14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40" dirty="0">
                <a:latin typeface="Arial Black"/>
                <a:cs typeface="Arial Black"/>
              </a:rPr>
              <a:t>Build project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Configure </a:t>
            </a:r>
            <a:r>
              <a:rPr sz="1200" spc="-114" dirty="0">
                <a:latin typeface="Arial Black"/>
                <a:cs typeface="Arial Black"/>
              </a:rPr>
              <a:t>option. </a:t>
            </a:r>
            <a:r>
              <a:rPr sz="1200" spc="-155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option  </a:t>
            </a:r>
            <a:r>
              <a:rPr sz="1200" spc="-125" dirty="0">
                <a:latin typeface="Arial Black"/>
                <a:cs typeface="Arial Black"/>
              </a:rPr>
              <a:t>“Deploy </a:t>
            </a:r>
            <a:r>
              <a:rPr sz="1200" spc="-135" dirty="0">
                <a:latin typeface="Arial Black"/>
                <a:cs typeface="Arial Black"/>
              </a:rPr>
              <a:t>war/ear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0" dirty="0">
                <a:latin typeface="Arial Black"/>
                <a:cs typeface="Arial Black"/>
              </a:rPr>
              <a:t>a</a:t>
            </a:r>
            <a:r>
              <a:rPr sz="1200" spc="-15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container”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2862326"/>
            <a:ext cx="5410200" cy="3705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4143755"/>
              <a:ext cx="5429250" cy="45335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895248"/>
            <a:ext cx="5708650" cy="307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77004">
              <a:lnSpc>
                <a:spcPct val="111000"/>
              </a:lnSpc>
              <a:spcBef>
                <a:spcPts val="100"/>
              </a:spcBef>
            </a:pPr>
            <a:r>
              <a:rPr sz="1000" spc="-110" dirty="0">
                <a:latin typeface="Arial Black"/>
                <a:cs typeface="Arial Black"/>
              </a:rPr>
              <a:t>Running </a:t>
            </a:r>
            <a:r>
              <a:rPr sz="1000" spc="-105" dirty="0">
                <a:latin typeface="Arial Black"/>
                <a:cs typeface="Arial Black"/>
              </a:rPr>
              <a:t>from: </a:t>
            </a:r>
            <a:r>
              <a:rPr sz="1000" spc="-114" dirty="0">
                <a:latin typeface="Arial Black"/>
                <a:cs typeface="Arial Black"/>
              </a:rPr>
              <a:t>D:\jenkins.war  </a:t>
            </a:r>
            <a:r>
              <a:rPr sz="1000" spc="-100" dirty="0">
                <a:latin typeface="Arial Black"/>
                <a:cs typeface="Arial Black"/>
              </a:rPr>
              <a:t>Webroot: </a:t>
            </a:r>
            <a:r>
              <a:rPr sz="1000" spc="-105" dirty="0">
                <a:latin typeface="Arial Black"/>
                <a:cs typeface="Arial Black"/>
              </a:rPr>
              <a:t>$user.home/</a:t>
            </a:r>
            <a:r>
              <a:rPr sz="1000" spc="-80" dirty="0">
                <a:latin typeface="Arial Black"/>
                <a:cs typeface="Arial Black"/>
              </a:rPr>
              <a:t> </a:t>
            </a:r>
            <a:r>
              <a:rPr sz="1000" spc="-130" dirty="0">
                <a:latin typeface="Arial Black"/>
                <a:cs typeface="Arial Black"/>
              </a:rPr>
              <a:t>.jenkins</a:t>
            </a:r>
            <a:endParaRPr sz="1000">
              <a:latin typeface="Arial Black"/>
              <a:cs typeface="Arial Black"/>
            </a:endParaRPr>
          </a:p>
          <a:p>
            <a:pPr marL="12700" marR="2720975">
              <a:lnSpc>
                <a:spcPct val="110000"/>
              </a:lnSpc>
              <a:spcBef>
                <a:spcPts val="10"/>
              </a:spcBef>
            </a:pPr>
            <a:r>
              <a:rPr sz="1000" spc="-150" dirty="0">
                <a:latin typeface="Arial Black"/>
                <a:cs typeface="Arial Black"/>
              </a:rPr>
              <a:t>Sep </a:t>
            </a:r>
            <a:r>
              <a:rPr sz="1000" spc="-130" dirty="0">
                <a:latin typeface="Arial Black"/>
                <a:cs typeface="Arial Black"/>
              </a:rPr>
              <a:t>29, </a:t>
            </a:r>
            <a:r>
              <a:rPr sz="1000" spc="-135" dirty="0">
                <a:latin typeface="Arial Black"/>
                <a:cs typeface="Arial Black"/>
              </a:rPr>
              <a:t>2015 </a:t>
            </a:r>
            <a:r>
              <a:rPr sz="1000" spc="-130" dirty="0">
                <a:latin typeface="Arial Black"/>
                <a:cs typeface="Arial Black"/>
              </a:rPr>
              <a:t>4:10:46 </a:t>
            </a:r>
            <a:r>
              <a:rPr sz="1000" spc="-114" dirty="0">
                <a:latin typeface="Arial Black"/>
                <a:cs typeface="Arial Black"/>
              </a:rPr>
              <a:t>PM </a:t>
            </a:r>
            <a:r>
              <a:rPr sz="1000" spc="-125" dirty="0">
                <a:latin typeface="Arial Black"/>
                <a:cs typeface="Arial Black"/>
              </a:rPr>
              <a:t>winstone.Logger </a:t>
            </a:r>
            <a:r>
              <a:rPr sz="1000" spc="-110" dirty="0">
                <a:latin typeface="Arial Black"/>
                <a:cs typeface="Arial Black"/>
              </a:rPr>
              <a:t>logInternal  </a:t>
            </a:r>
            <a:r>
              <a:rPr sz="1000" spc="-125" dirty="0">
                <a:latin typeface="Arial Black"/>
                <a:cs typeface="Arial Black"/>
              </a:rPr>
              <a:t>INFO: </a:t>
            </a:r>
            <a:r>
              <a:rPr sz="1000" spc="-114" dirty="0">
                <a:latin typeface="Arial Black"/>
                <a:cs typeface="Arial Black"/>
              </a:rPr>
              <a:t>Beginning </a:t>
            </a:r>
            <a:r>
              <a:rPr sz="1000" spc="-135" dirty="0">
                <a:latin typeface="Arial Black"/>
                <a:cs typeface="Arial Black"/>
              </a:rPr>
              <a:t>extraction </a:t>
            </a:r>
            <a:r>
              <a:rPr sz="1000" spc="-100" dirty="0">
                <a:latin typeface="Arial Black"/>
                <a:cs typeface="Arial Black"/>
              </a:rPr>
              <a:t>from </a:t>
            </a:r>
            <a:r>
              <a:rPr sz="1000" spc="-165" dirty="0">
                <a:latin typeface="Arial Black"/>
                <a:cs typeface="Arial Black"/>
              </a:rPr>
              <a:t>war</a:t>
            </a:r>
            <a:r>
              <a:rPr sz="1000" spc="-20" dirty="0">
                <a:latin typeface="Arial Black"/>
                <a:cs typeface="Arial Black"/>
              </a:rPr>
              <a:t> </a:t>
            </a:r>
            <a:r>
              <a:rPr sz="1000" spc="-105" dirty="0">
                <a:latin typeface="Arial Black"/>
                <a:cs typeface="Arial Black"/>
              </a:rPr>
              <a:t>file</a:t>
            </a:r>
            <a:endParaRPr sz="1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Arial Black"/>
              <a:cs typeface="Arial Black"/>
            </a:endParaRPr>
          </a:p>
          <a:p>
            <a:pPr marL="12700" marR="5080">
              <a:lnSpc>
                <a:spcPct val="110800"/>
              </a:lnSpc>
            </a:pP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processing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50" dirty="0">
                <a:latin typeface="Arial Black"/>
                <a:cs typeface="Arial Black"/>
              </a:rPr>
              <a:t>complete </a:t>
            </a:r>
            <a:r>
              <a:rPr sz="1200" spc="-140" dirty="0">
                <a:latin typeface="Arial Black"/>
                <a:cs typeface="Arial Black"/>
              </a:rPr>
              <a:t>without major </a:t>
            </a:r>
            <a:r>
              <a:rPr sz="1200" spc="-145" dirty="0">
                <a:latin typeface="Arial Black"/>
                <a:cs typeface="Arial Black"/>
              </a:rPr>
              <a:t>errors,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35" dirty="0">
                <a:latin typeface="Arial Black"/>
                <a:cs typeface="Arial Black"/>
              </a:rPr>
              <a:t>line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75" dirty="0">
                <a:latin typeface="Arial Black"/>
                <a:cs typeface="Arial Black"/>
              </a:rPr>
              <a:t>come </a:t>
            </a:r>
            <a:r>
              <a:rPr sz="1200" spc="-125" dirty="0">
                <a:latin typeface="Arial Black"/>
                <a:cs typeface="Arial Black"/>
              </a:rPr>
              <a:t>in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output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command</a:t>
            </a:r>
            <a:r>
              <a:rPr sz="1200" spc="-145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prompt.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000" spc="-125" dirty="0">
                <a:latin typeface="Arial Black"/>
                <a:cs typeface="Arial Black"/>
              </a:rPr>
              <a:t>INFO: </a:t>
            </a:r>
            <a:r>
              <a:rPr sz="1000" spc="-160" dirty="0">
                <a:latin typeface="Arial Black"/>
                <a:cs typeface="Arial Black"/>
              </a:rPr>
              <a:t>Jenkins </a:t>
            </a:r>
            <a:r>
              <a:rPr sz="1000" spc="-140" dirty="0">
                <a:latin typeface="Arial Black"/>
                <a:cs typeface="Arial Black"/>
              </a:rPr>
              <a:t>is </a:t>
            </a:r>
            <a:r>
              <a:rPr sz="1000" spc="-100" dirty="0">
                <a:latin typeface="Arial Black"/>
                <a:cs typeface="Arial Black"/>
              </a:rPr>
              <a:t>fully </a:t>
            </a:r>
            <a:r>
              <a:rPr sz="1000" spc="-95" dirty="0">
                <a:latin typeface="Arial Black"/>
                <a:cs typeface="Arial Black"/>
              </a:rPr>
              <a:t>up </a:t>
            </a:r>
            <a:r>
              <a:rPr sz="1000" spc="-114" dirty="0">
                <a:latin typeface="Arial Black"/>
                <a:cs typeface="Arial Black"/>
              </a:rPr>
              <a:t>and</a:t>
            </a:r>
            <a:r>
              <a:rPr sz="1000" spc="-130" dirty="0">
                <a:latin typeface="Arial Black"/>
                <a:cs typeface="Arial Black"/>
              </a:rPr>
              <a:t> </a:t>
            </a:r>
            <a:r>
              <a:rPr sz="1000" spc="-100" dirty="0">
                <a:latin typeface="Arial Black"/>
                <a:cs typeface="Arial Black"/>
              </a:rPr>
              <a:t>running</a:t>
            </a:r>
            <a:endParaRPr sz="1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85" dirty="0">
                <a:latin typeface="Arial"/>
                <a:cs typeface="Arial"/>
              </a:rPr>
              <a:t>Accessing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70" dirty="0">
                <a:latin typeface="Arial"/>
                <a:cs typeface="Arial"/>
              </a:rPr>
              <a:t>Jenkins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25" dirty="0">
                <a:latin typeface="Arial Black"/>
                <a:cs typeface="Arial Black"/>
              </a:rPr>
              <a:t>running,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225" dirty="0">
                <a:latin typeface="Arial Black"/>
                <a:cs typeface="Arial Black"/>
              </a:rPr>
              <a:t>access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link</a:t>
            </a:r>
            <a:r>
              <a:rPr sz="1200" spc="-120" dirty="0">
                <a:latin typeface="Arial Black"/>
                <a:cs typeface="Arial Black"/>
              </a:rPr>
              <a:t> </a:t>
            </a:r>
            <a:r>
              <a:rPr sz="1200" spc="25" dirty="0">
                <a:latin typeface="Arial Black"/>
                <a:cs typeface="Arial Black"/>
              </a:rPr>
              <a:t>−</a:t>
            </a:r>
            <a:endParaRPr sz="1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200" b="1" spc="10" dirty="0">
                <a:latin typeface="Arial"/>
                <a:cs typeface="Arial"/>
              </a:rPr>
              <a:t>http://localhost:8080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40" dirty="0">
                <a:latin typeface="Arial Black"/>
                <a:cs typeface="Arial Black"/>
              </a:rPr>
              <a:t>link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10" dirty="0">
                <a:latin typeface="Arial Black"/>
                <a:cs typeface="Arial Black"/>
              </a:rPr>
              <a:t>bring up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r>
              <a:rPr sz="1200" spc="-140" dirty="0">
                <a:latin typeface="Arial Black"/>
                <a:cs typeface="Arial Black"/>
              </a:rPr>
              <a:t> dashboard.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124069"/>
            <a:ext cx="5892800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3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Deploy </a:t>
            </a:r>
            <a:r>
              <a:rPr sz="1200" spc="-135" dirty="0">
                <a:latin typeface="Arial Black"/>
                <a:cs typeface="Arial Black"/>
              </a:rPr>
              <a:t>war/ear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container </a:t>
            </a:r>
            <a:r>
              <a:rPr sz="1200" spc="-160" dirty="0">
                <a:latin typeface="Arial Black"/>
                <a:cs typeface="Arial Black"/>
              </a:rPr>
              <a:t>section,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required </a:t>
            </a:r>
            <a:r>
              <a:rPr sz="1200" spc="-145" dirty="0">
                <a:latin typeface="Arial Black"/>
                <a:cs typeface="Arial Black"/>
              </a:rPr>
              <a:t>details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65" dirty="0">
                <a:latin typeface="Arial Black"/>
                <a:cs typeface="Arial Black"/>
              </a:rPr>
              <a:t>server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files need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25" dirty="0">
                <a:latin typeface="Arial Black"/>
                <a:cs typeface="Arial Black"/>
              </a:rPr>
              <a:t>deployed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Save </a:t>
            </a:r>
            <a:r>
              <a:rPr sz="1200" spc="-120" dirty="0">
                <a:latin typeface="Arial Black"/>
                <a:cs typeface="Arial Black"/>
              </a:rPr>
              <a:t>button. </a:t>
            </a:r>
            <a:r>
              <a:rPr sz="1200" spc="-195" dirty="0">
                <a:latin typeface="Arial Black"/>
                <a:cs typeface="Arial Black"/>
              </a:rPr>
              <a:t>These </a:t>
            </a:r>
            <a:r>
              <a:rPr sz="1200" spc="-175" dirty="0">
                <a:latin typeface="Arial Black"/>
                <a:cs typeface="Arial Black"/>
              </a:rPr>
              <a:t>steps 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55" dirty="0">
                <a:latin typeface="Arial Black"/>
                <a:cs typeface="Arial Black"/>
              </a:rPr>
              <a:t>ensure </a:t>
            </a:r>
            <a:r>
              <a:rPr sz="1200" spc="-140" dirty="0">
                <a:latin typeface="Arial Black"/>
                <a:cs typeface="Arial Black"/>
              </a:rPr>
              <a:t>that the </a:t>
            </a:r>
            <a:r>
              <a:rPr sz="1200" spc="-185" dirty="0">
                <a:latin typeface="Arial Black"/>
                <a:cs typeface="Arial Black"/>
              </a:rPr>
              <a:t>necessary </a:t>
            </a:r>
            <a:r>
              <a:rPr sz="1200" spc="-145" dirty="0">
                <a:latin typeface="Arial Black"/>
                <a:cs typeface="Arial Black"/>
              </a:rPr>
              <a:t>files </a:t>
            </a:r>
            <a:r>
              <a:rPr sz="1200" spc="-135" dirty="0">
                <a:latin typeface="Arial Black"/>
                <a:cs typeface="Arial Black"/>
              </a:rPr>
              <a:t>get </a:t>
            </a:r>
            <a:r>
              <a:rPr sz="1200" spc="-125" dirty="0">
                <a:latin typeface="Arial Black"/>
                <a:cs typeface="Arial Black"/>
              </a:rPr>
              <a:t>deployed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5" dirty="0">
                <a:latin typeface="Arial Black"/>
                <a:cs typeface="Arial Black"/>
              </a:rPr>
              <a:t>necessary </a:t>
            </a:r>
            <a:r>
              <a:rPr sz="1200" spc="-145" dirty="0">
                <a:latin typeface="Arial Black"/>
                <a:cs typeface="Arial Black"/>
              </a:rPr>
              <a:t>container after </a:t>
            </a:r>
            <a:r>
              <a:rPr sz="1200" spc="-190" dirty="0">
                <a:latin typeface="Arial Black"/>
                <a:cs typeface="Arial Black"/>
              </a:rPr>
              <a:t>a  </a:t>
            </a:r>
            <a:r>
              <a:rPr sz="1200" spc="-185" dirty="0">
                <a:latin typeface="Arial Black"/>
                <a:cs typeface="Arial Black"/>
              </a:rPr>
              <a:t>successful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build.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9725" cy="4029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704" y="5689980"/>
            <a:ext cx="3498215" cy="37211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- </a:t>
            </a:r>
            <a:r>
              <a:rPr sz="2200" b="1" spc="-10" dirty="0">
                <a:solidFill>
                  <a:srgbClr val="2E5395"/>
                </a:solidFill>
                <a:latin typeface="Arial"/>
                <a:cs typeface="Arial"/>
              </a:rPr>
              <a:t>Metrics </a:t>
            </a:r>
            <a:r>
              <a:rPr sz="2200" b="1" spc="275" dirty="0">
                <a:solidFill>
                  <a:srgbClr val="2E5395"/>
                </a:solidFill>
                <a:latin typeface="Arial"/>
                <a:cs typeface="Arial"/>
              </a:rPr>
              <a:t>&amp;</a:t>
            </a:r>
            <a:r>
              <a:rPr sz="2200" b="1" spc="-10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-55" dirty="0">
                <a:solidFill>
                  <a:srgbClr val="2E5395"/>
                </a:solidFill>
                <a:latin typeface="Arial"/>
                <a:cs typeface="Arial"/>
              </a:rPr>
              <a:t>Trends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247257"/>
            <a:ext cx="5953760" cy="233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70" dirty="0">
                <a:latin typeface="Arial Black"/>
                <a:cs typeface="Arial Black"/>
              </a:rPr>
              <a:t>There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50" dirty="0">
                <a:latin typeface="Arial Black"/>
                <a:cs typeface="Arial Black"/>
              </a:rPr>
              <a:t>various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14" dirty="0">
                <a:latin typeface="Arial Black"/>
                <a:cs typeface="Arial Black"/>
              </a:rPr>
              <a:t>in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200" dirty="0">
                <a:latin typeface="Arial Black"/>
                <a:cs typeface="Arial Black"/>
              </a:rPr>
              <a:t>showcase </a:t>
            </a:r>
            <a:r>
              <a:rPr sz="1200" spc="-170" dirty="0">
                <a:latin typeface="Arial Black"/>
                <a:cs typeface="Arial Black"/>
              </a:rPr>
              <a:t>metrics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30" dirty="0">
                <a:latin typeface="Arial Black"/>
                <a:cs typeface="Arial Black"/>
              </a:rPr>
              <a:t>builds 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55" dirty="0">
                <a:latin typeface="Arial Black"/>
                <a:cs typeface="Arial Black"/>
              </a:rPr>
              <a:t>carried </a:t>
            </a:r>
            <a:r>
              <a:rPr sz="1200" spc="-114" dirty="0">
                <a:latin typeface="Arial Black"/>
                <a:cs typeface="Arial Black"/>
              </a:rPr>
              <a:t>out </a:t>
            </a:r>
            <a:r>
              <a:rPr sz="1200" spc="-140" dirty="0">
                <a:latin typeface="Arial Black"/>
                <a:cs typeface="Arial Black"/>
              </a:rPr>
              <a:t>over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4" dirty="0">
                <a:latin typeface="Arial Black"/>
                <a:cs typeface="Arial Black"/>
              </a:rPr>
              <a:t>period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5" dirty="0">
                <a:latin typeface="Arial Black"/>
                <a:cs typeface="Arial Black"/>
              </a:rPr>
              <a:t>time. </a:t>
            </a:r>
            <a:r>
              <a:rPr sz="1200" spc="-190" dirty="0">
                <a:latin typeface="Arial Black"/>
                <a:cs typeface="Arial Black"/>
              </a:rPr>
              <a:t>These </a:t>
            </a:r>
            <a:r>
              <a:rPr sz="1200" spc="-170" dirty="0">
                <a:latin typeface="Arial Black"/>
                <a:cs typeface="Arial Black"/>
              </a:rPr>
              <a:t>metrics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45" dirty="0">
                <a:latin typeface="Arial Black"/>
                <a:cs typeface="Arial Black"/>
              </a:rPr>
              <a:t>useful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understand </a:t>
            </a:r>
            <a:r>
              <a:rPr sz="1200" spc="-125" dirty="0">
                <a:latin typeface="Arial Black"/>
                <a:cs typeface="Arial Black"/>
              </a:rPr>
              <a:t>your 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how </a:t>
            </a:r>
            <a:r>
              <a:rPr sz="1200" spc="-130" dirty="0">
                <a:latin typeface="Arial Black"/>
                <a:cs typeface="Arial Black"/>
              </a:rPr>
              <a:t>frequently </a:t>
            </a:r>
            <a:r>
              <a:rPr sz="1200" spc="-145" dirty="0">
                <a:latin typeface="Arial Black"/>
                <a:cs typeface="Arial Black"/>
              </a:rPr>
              <a:t>they </a:t>
            </a:r>
            <a:r>
              <a:rPr sz="1200" spc="-125" dirty="0">
                <a:latin typeface="Arial Black"/>
                <a:cs typeface="Arial Black"/>
              </a:rPr>
              <a:t>fail/pass </a:t>
            </a:r>
            <a:r>
              <a:rPr sz="1200" spc="-140" dirty="0">
                <a:latin typeface="Arial Black"/>
                <a:cs typeface="Arial Black"/>
              </a:rPr>
              <a:t>over </a:t>
            </a:r>
            <a:r>
              <a:rPr sz="1200" spc="-145" dirty="0">
                <a:latin typeface="Arial Black"/>
                <a:cs typeface="Arial Black"/>
              </a:rPr>
              <a:t>time. </a:t>
            </a:r>
            <a:r>
              <a:rPr sz="1200" spc="-195" dirty="0">
                <a:latin typeface="Arial Black"/>
                <a:cs typeface="Arial Black"/>
              </a:rPr>
              <a:t>As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65" dirty="0">
                <a:latin typeface="Arial Black"/>
                <a:cs typeface="Arial Black"/>
              </a:rPr>
              <a:t>example, </a:t>
            </a:r>
            <a:r>
              <a:rPr sz="1200" spc="-140" dirty="0">
                <a:latin typeface="Arial Black"/>
                <a:cs typeface="Arial Black"/>
              </a:rPr>
              <a:t>let’s </a:t>
            </a:r>
            <a:r>
              <a:rPr sz="1200" spc="-130" dirty="0">
                <a:latin typeface="Arial Black"/>
                <a:cs typeface="Arial Black"/>
              </a:rPr>
              <a:t>look </a:t>
            </a:r>
            <a:r>
              <a:rPr sz="1200" spc="-160" dirty="0">
                <a:latin typeface="Arial Black"/>
                <a:cs typeface="Arial Black"/>
              </a:rPr>
              <a:t>at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‘Build  </a:t>
            </a:r>
            <a:r>
              <a:rPr sz="1200" spc="-140" dirty="0">
                <a:latin typeface="Arial Black"/>
                <a:cs typeface="Arial Black"/>
              </a:rPr>
              <a:t>History </a:t>
            </a:r>
            <a:r>
              <a:rPr sz="1200" spc="-150" dirty="0">
                <a:latin typeface="Arial Black"/>
                <a:cs typeface="Arial Black"/>
              </a:rPr>
              <a:t>Metrics</a:t>
            </a:r>
            <a:r>
              <a:rPr sz="1200" spc="-25" dirty="0">
                <a:latin typeface="Arial Black"/>
                <a:cs typeface="Arial Black"/>
              </a:rPr>
              <a:t> </a:t>
            </a:r>
            <a:r>
              <a:rPr sz="1200" spc="-110" dirty="0">
                <a:latin typeface="Arial Black"/>
                <a:cs typeface="Arial Black"/>
              </a:rPr>
              <a:t>plugin’.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200" spc="-180" dirty="0">
                <a:latin typeface="Arial Black"/>
                <a:cs typeface="Arial Black"/>
              </a:rPr>
              <a:t>This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75" dirty="0">
                <a:latin typeface="Arial Black"/>
                <a:cs typeface="Arial Black"/>
              </a:rPr>
              <a:t>calculates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70" dirty="0">
                <a:latin typeface="Arial Black"/>
                <a:cs typeface="Arial Black"/>
              </a:rPr>
              <a:t>metrics </a:t>
            </a:r>
            <a:r>
              <a:rPr sz="1200" spc="-100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all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builds </a:t>
            </a:r>
            <a:r>
              <a:rPr sz="1200" spc="-160" dirty="0">
                <a:latin typeface="Arial Black"/>
                <a:cs typeface="Arial Black"/>
              </a:rPr>
              <a:t>once</a:t>
            </a:r>
            <a:r>
              <a:rPr sz="1200" spc="-13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installed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1100">
              <a:latin typeface="Arial Black"/>
              <a:cs typeface="Arial Black"/>
            </a:endParaRPr>
          </a:p>
          <a:p>
            <a:pPr marL="469265" indent="-228600">
              <a:lnSpc>
                <a:spcPct val="100000"/>
              </a:lnSpc>
              <a:buSzPct val="90909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100" spc="-125" dirty="0">
                <a:latin typeface="Arial Black"/>
                <a:cs typeface="Arial Black"/>
              </a:rPr>
              <a:t>Mean </a:t>
            </a:r>
            <a:r>
              <a:rPr sz="1100" spc="-165" dirty="0">
                <a:latin typeface="Arial Black"/>
                <a:cs typeface="Arial Black"/>
              </a:rPr>
              <a:t>Time </a:t>
            </a:r>
            <a:r>
              <a:rPr sz="1100" spc="-155" dirty="0">
                <a:latin typeface="Arial Black"/>
                <a:cs typeface="Arial Black"/>
              </a:rPr>
              <a:t>To </a:t>
            </a:r>
            <a:r>
              <a:rPr sz="1100" spc="-140" dirty="0">
                <a:latin typeface="Arial Black"/>
                <a:cs typeface="Arial Black"/>
              </a:rPr>
              <a:t>Failure</a:t>
            </a:r>
            <a:r>
              <a:rPr sz="1100" spc="-245" dirty="0">
                <a:latin typeface="Arial Black"/>
                <a:cs typeface="Arial Black"/>
              </a:rPr>
              <a:t> </a:t>
            </a:r>
            <a:r>
              <a:rPr sz="1100" spc="-150" dirty="0">
                <a:latin typeface="Arial Black"/>
                <a:cs typeface="Arial Black"/>
              </a:rPr>
              <a:t>(MTTF)</a:t>
            </a:r>
            <a:endParaRPr sz="1100">
              <a:latin typeface="Arial Black"/>
              <a:cs typeface="Arial Black"/>
            </a:endParaRPr>
          </a:p>
          <a:p>
            <a:pPr marL="469265" indent="-228600">
              <a:lnSpc>
                <a:spcPct val="100000"/>
              </a:lnSpc>
              <a:spcBef>
                <a:spcPts val="145"/>
              </a:spcBef>
              <a:buSzPct val="90909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100" spc="-125" dirty="0">
                <a:latin typeface="Arial Black"/>
                <a:cs typeface="Arial Black"/>
              </a:rPr>
              <a:t>Mean </a:t>
            </a:r>
            <a:r>
              <a:rPr sz="1100" spc="-165" dirty="0">
                <a:latin typeface="Arial Black"/>
                <a:cs typeface="Arial Black"/>
              </a:rPr>
              <a:t>Time </a:t>
            </a:r>
            <a:r>
              <a:rPr sz="1100" spc="-155" dirty="0">
                <a:latin typeface="Arial Black"/>
                <a:cs typeface="Arial Black"/>
              </a:rPr>
              <a:t>To Recovery</a:t>
            </a:r>
            <a:r>
              <a:rPr sz="1100" spc="-240" dirty="0">
                <a:latin typeface="Arial Black"/>
                <a:cs typeface="Arial Black"/>
              </a:rPr>
              <a:t> </a:t>
            </a:r>
            <a:r>
              <a:rPr sz="1100" spc="-150" dirty="0">
                <a:latin typeface="Arial Black"/>
                <a:cs typeface="Arial Black"/>
              </a:rPr>
              <a:t>(MTTR)</a:t>
            </a:r>
            <a:endParaRPr sz="1100">
              <a:latin typeface="Arial Black"/>
              <a:cs typeface="Arial Black"/>
            </a:endParaRPr>
          </a:p>
          <a:p>
            <a:pPr marL="469265" indent="-228600">
              <a:lnSpc>
                <a:spcPct val="100000"/>
              </a:lnSpc>
              <a:spcBef>
                <a:spcPts val="145"/>
              </a:spcBef>
              <a:buSzPct val="90909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100" spc="-140" dirty="0">
                <a:latin typeface="Arial Black"/>
                <a:cs typeface="Arial Black"/>
              </a:rPr>
              <a:t>Standard </a:t>
            </a:r>
            <a:r>
              <a:rPr sz="1100" spc="-120" dirty="0">
                <a:latin typeface="Arial Black"/>
                <a:cs typeface="Arial Black"/>
              </a:rPr>
              <a:t>Deviation </a:t>
            </a:r>
            <a:r>
              <a:rPr sz="1100" spc="-95" dirty="0">
                <a:latin typeface="Arial Black"/>
                <a:cs typeface="Arial Black"/>
              </a:rPr>
              <a:t>of </a:t>
            </a:r>
            <a:r>
              <a:rPr sz="1100" spc="-130" dirty="0">
                <a:latin typeface="Arial Black"/>
                <a:cs typeface="Arial Black"/>
              </a:rPr>
              <a:t>Build</a:t>
            </a:r>
            <a:r>
              <a:rPr sz="1100" spc="65" dirty="0">
                <a:latin typeface="Arial Black"/>
                <a:cs typeface="Arial Black"/>
              </a:rPr>
              <a:t> </a:t>
            </a:r>
            <a:r>
              <a:rPr sz="1100" spc="-170" dirty="0">
                <a:latin typeface="Arial Black"/>
                <a:cs typeface="Arial Black"/>
              </a:rPr>
              <a:t>Times</a:t>
            </a:r>
            <a:endParaRPr sz="1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Manage</a:t>
            </a:r>
            <a:r>
              <a:rPr sz="1200" spc="-45" dirty="0">
                <a:latin typeface="Arial Black"/>
                <a:cs typeface="Arial Black"/>
              </a:rPr>
              <a:t>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0200" cy="429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4135399"/>
              <a:ext cx="5401310" cy="46868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3753739"/>
            <a:ext cx="2935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Manage </a:t>
            </a:r>
            <a:r>
              <a:rPr sz="1200" spc="-145" dirty="0">
                <a:latin typeface="Arial Black"/>
                <a:cs typeface="Arial Black"/>
              </a:rPr>
              <a:t>Plugins</a:t>
            </a:r>
            <a:r>
              <a:rPr sz="1200" spc="1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914400"/>
            <a:ext cx="5400675" cy="2647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2809"/>
            <a:ext cx="590486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3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40" dirty="0">
                <a:latin typeface="Arial Black"/>
                <a:cs typeface="Arial Black"/>
              </a:rPr>
              <a:t>tab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85" dirty="0">
                <a:latin typeface="Arial Black"/>
                <a:cs typeface="Arial Black"/>
              </a:rPr>
              <a:t>search </a:t>
            </a:r>
            <a:r>
              <a:rPr sz="1200" spc="-100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25" dirty="0">
                <a:latin typeface="Arial Black"/>
                <a:cs typeface="Arial Black"/>
              </a:rPr>
              <a:t>‘Build </a:t>
            </a:r>
            <a:r>
              <a:rPr sz="1200" spc="-140" dirty="0">
                <a:latin typeface="Arial Black"/>
                <a:cs typeface="Arial Black"/>
              </a:rPr>
              <a:t>History </a:t>
            </a:r>
            <a:r>
              <a:rPr sz="1200" spc="-150" dirty="0">
                <a:latin typeface="Arial Black"/>
                <a:cs typeface="Arial Black"/>
              </a:rPr>
              <a:t>Metrics </a:t>
            </a:r>
            <a:r>
              <a:rPr sz="1200" spc="-105" dirty="0">
                <a:latin typeface="Arial Black"/>
                <a:cs typeface="Arial Black"/>
              </a:rPr>
              <a:t>plugin’ 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‘install </a:t>
            </a:r>
            <a:r>
              <a:rPr sz="1200" spc="-145" dirty="0">
                <a:latin typeface="Arial Black"/>
                <a:cs typeface="Arial Black"/>
              </a:rPr>
              <a:t>without</a:t>
            </a:r>
            <a:r>
              <a:rPr sz="1200" spc="-6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restart’.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669919"/>
            <a:ext cx="589343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4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80" dirty="0">
                <a:latin typeface="Arial Black"/>
                <a:cs typeface="Arial Black"/>
              </a:rPr>
              <a:t>screen </a:t>
            </a:r>
            <a:r>
              <a:rPr sz="1200" spc="-190" dirty="0">
                <a:latin typeface="Arial Black"/>
                <a:cs typeface="Arial Black"/>
              </a:rPr>
              <a:t>shows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confirm </a:t>
            </a:r>
            <a:r>
              <a:rPr sz="1200" spc="-185" dirty="0">
                <a:latin typeface="Arial Black"/>
                <a:cs typeface="Arial Black"/>
              </a:rPr>
              <a:t>successful </a:t>
            </a:r>
            <a:r>
              <a:rPr sz="1200" spc="-140" dirty="0">
                <a:latin typeface="Arial Black"/>
                <a:cs typeface="Arial Black"/>
              </a:rPr>
              <a:t>installation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plugin.  </a:t>
            </a:r>
            <a:r>
              <a:rPr sz="1200" spc="-170" dirty="0">
                <a:latin typeface="Arial Black"/>
                <a:cs typeface="Arial Black"/>
              </a:rPr>
              <a:t>Restart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r>
              <a:rPr sz="1200" spc="-165" dirty="0">
                <a:latin typeface="Arial Black"/>
                <a:cs typeface="Arial Black"/>
              </a:rPr>
              <a:t> instance.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8484920"/>
            <a:ext cx="589343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30" dirty="0">
                <a:latin typeface="Arial Black"/>
                <a:cs typeface="Arial Black"/>
              </a:rPr>
              <a:t>When you </a:t>
            </a:r>
            <a:r>
              <a:rPr sz="1200" spc="-10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95" dirty="0">
                <a:latin typeface="Arial Black"/>
                <a:cs typeface="Arial Black"/>
              </a:rPr>
              <a:t>Job </a:t>
            </a:r>
            <a:r>
              <a:rPr sz="1200" spc="-140" dirty="0">
                <a:latin typeface="Arial Black"/>
                <a:cs typeface="Arial Black"/>
              </a:rPr>
              <a:t>page,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90" dirty="0">
                <a:latin typeface="Arial Black"/>
                <a:cs typeface="Arial Black"/>
              </a:rPr>
              <a:t>see a </a:t>
            </a:r>
            <a:r>
              <a:rPr sz="1200" spc="-140" dirty="0">
                <a:latin typeface="Arial Black"/>
                <a:cs typeface="Arial Black"/>
              </a:rPr>
              <a:t>table </a:t>
            </a:r>
            <a:r>
              <a:rPr sz="1200" spc="-160" dirty="0">
                <a:latin typeface="Arial Black"/>
                <a:cs typeface="Arial Black"/>
              </a:rPr>
              <a:t>with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calculated </a:t>
            </a:r>
            <a:r>
              <a:rPr sz="1200" spc="-170" dirty="0">
                <a:latin typeface="Arial Black"/>
                <a:cs typeface="Arial Black"/>
              </a:rPr>
              <a:t>metrics. </a:t>
            </a:r>
            <a:r>
              <a:rPr sz="1200" spc="-140" dirty="0">
                <a:latin typeface="Arial Black"/>
                <a:cs typeface="Arial Black"/>
              </a:rPr>
              <a:t>Metric’s 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70" dirty="0">
                <a:latin typeface="Arial Black"/>
                <a:cs typeface="Arial Black"/>
              </a:rPr>
              <a:t>shown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last </a:t>
            </a:r>
            <a:r>
              <a:rPr sz="1200" spc="-155" dirty="0">
                <a:latin typeface="Arial Black"/>
                <a:cs typeface="Arial Black"/>
              </a:rPr>
              <a:t>7 </a:t>
            </a:r>
            <a:r>
              <a:rPr sz="1200" spc="-165" dirty="0">
                <a:latin typeface="Arial Black"/>
                <a:cs typeface="Arial Black"/>
              </a:rPr>
              <a:t>days, last </a:t>
            </a:r>
            <a:r>
              <a:rPr sz="1200" spc="-160" dirty="0">
                <a:latin typeface="Arial Black"/>
                <a:cs typeface="Arial Black"/>
              </a:rPr>
              <a:t>30 </a:t>
            </a:r>
            <a:r>
              <a:rPr sz="1200" spc="-165" dirty="0">
                <a:latin typeface="Arial Black"/>
                <a:cs typeface="Arial Black"/>
              </a:rPr>
              <a:t>days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0" dirty="0">
                <a:latin typeface="Arial Black"/>
                <a:cs typeface="Arial Black"/>
              </a:rPr>
              <a:t>all</a:t>
            </a:r>
            <a:r>
              <a:rPr sz="1200" spc="-165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time.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498091"/>
            <a:ext cx="5419725" cy="1999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7" name="object 7"/>
            <p:cNvSpPr/>
            <p:nvPr/>
          </p:nvSpPr>
          <p:spPr>
            <a:xfrm>
              <a:off x="914400" y="4273550"/>
              <a:ext cx="5419725" cy="403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791580"/>
            <a:ext cx="589978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overall </a:t>
            </a:r>
            <a:r>
              <a:rPr sz="1200" spc="-145" dirty="0">
                <a:latin typeface="Arial Black"/>
                <a:cs typeface="Arial Black"/>
              </a:rPr>
              <a:t>trends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85" dirty="0">
                <a:latin typeface="Arial Black"/>
                <a:cs typeface="Arial Black"/>
              </a:rPr>
              <a:t>Jenkins, </a:t>
            </a:r>
            <a:r>
              <a:rPr sz="1200" spc="-145" dirty="0">
                <a:latin typeface="Arial Black"/>
                <a:cs typeface="Arial Black"/>
              </a:rPr>
              <a:t>there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gather </a:t>
            </a:r>
            <a:r>
              <a:rPr sz="1200" spc="-125" dirty="0">
                <a:latin typeface="Arial Black"/>
                <a:cs typeface="Arial Black"/>
              </a:rPr>
              <a:t>information </a:t>
            </a:r>
            <a:r>
              <a:rPr sz="1200" spc="-120" dirty="0">
                <a:latin typeface="Arial Black"/>
                <a:cs typeface="Arial Black"/>
              </a:rPr>
              <a:t>from  </a:t>
            </a:r>
            <a:r>
              <a:rPr sz="1200" spc="-150" dirty="0">
                <a:latin typeface="Arial Black"/>
                <a:cs typeface="Arial Black"/>
              </a:rPr>
              <a:t>within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5" dirty="0">
                <a:latin typeface="Arial Black"/>
                <a:cs typeface="Arial Black"/>
              </a:rPr>
              <a:t>display them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graphical </a:t>
            </a:r>
            <a:r>
              <a:rPr sz="1200" spc="-135" dirty="0">
                <a:latin typeface="Arial Black"/>
                <a:cs typeface="Arial Black"/>
              </a:rPr>
              <a:t>format. One </a:t>
            </a:r>
            <a:r>
              <a:rPr sz="1200" spc="-170" dirty="0">
                <a:latin typeface="Arial Black"/>
                <a:cs typeface="Arial Black"/>
              </a:rPr>
              <a:t>example </a:t>
            </a:r>
            <a:r>
              <a:rPr sz="1200" spc="-95" dirty="0">
                <a:latin typeface="Arial Black"/>
                <a:cs typeface="Arial Black"/>
              </a:rPr>
              <a:t>of  </a:t>
            </a:r>
            <a:r>
              <a:rPr sz="1200" spc="-185" dirty="0">
                <a:latin typeface="Arial Black"/>
                <a:cs typeface="Arial Black"/>
              </a:rPr>
              <a:t>such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‘Hudson </a:t>
            </a:r>
            <a:r>
              <a:rPr sz="1200" spc="-110" dirty="0">
                <a:latin typeface="Arial Black"/>
                <a:cs typeface="Arial Black"/>
              </a:rPr>
              <a:t>global-build-stats plugin’. </a:t>
            </a:r>
            <a:r>
              <a:rPr sz="1200" spc="-170" dirty="0">
                <a:latin typeface="Arial Black"/>
                <a:cs typeface="Arial Black"/>
              </a:rPr>
              <a:t>So </a:t>
            </a:r>
            <a:r>
              <a:rPr sz="1200" spc="-140" dirty="0">
                <a:latin typeface="Arial Black"/>
                <a:cs typeface="Arial Black"/>
              </a:rPr>
              <a:t>let’s </a:t>
            </a:r>
            <a:r>
              <a:rPr sz="1200" spc="-10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through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steps </a:t>
            </a:r>
            <a:r>
              <a:rPr sz="1200" spc="-105" dirty="0">
                <a:latin typeface="Arial Black"/>
                <a:cs typeface="Arial Black"/>
              </a:rPr>
              <a:t>for  </a:t>
            </a:r>
            <a:r>
              <a:rPr sz="1200" spc="-150" dirty="0">
                <a:latin typeface="Arial Black"/>
                <a:cs typeface="Arial Black"/>
              </a:rPr>
              <a:t>this.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Manage</a:t>
            </a:r>
            <a:r>
              <a:rPr sz="1200" spc="-30" dirty="0">
                <a:latin typeface="Arial Black"/>
                <a:cs typeface="Arial Black"/>
              </a:rPr>
              <a:t>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0360" cy="4705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4097273"/>
              <a:ext cx="5410835" cy="46772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3715639"/>
            <a:ext cx="29019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Manage </a:t>
            </a:r>
            <a:r>
              <a:rPr sz="1200" spc="-145" dirty="0">
                <a:latin typeface="Arial Black"/>
                <a:cs typeface="Arial Black"/>
              </a:rPr>
              <a:t>Plugins</a:t>
            </a:r>
            <a:r>
              <a:rPr sz="1200" spc="2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914400"/>
            <a:ext cx="5411470" cy="2609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2809"/>
            <a:ext cx="577278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3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40" dirty="0">
                <a:latin typeface="Arial Black"/>
                <a:cs typeface="Arial Black"/>
              </a:rPr>
              <a:t>tab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85" dirty="0">
                <a:latin typeface="Arial Black"/>
                <a:cs typeface="Arial Black"/>
              </a:rPr>
              <a:t>search </a:t>
            </a:r>
            <a:r>
              <a:rPr sz="1200" spc="-100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25" dirty="0">
                <a:latin typeface="Arial Black"/>
                <a:cs typeface="Arial Black"/>
              </a:rPr>
              <a:t>‘Hudson </a:t>
            </a:r>
            <a:r>
              <a:rPr sz="1200" spc="-110" dirty="0">
                <a:latin typeface="Arial Black"/>
                <a:cs typeface="Arial Black"/>
              </a:rPr>
              <a:t>global-build-stats  </a:t>
            </a:r>
            <a:r>
              <a:rPr sz="1200" spc="-105" dirty="0">
                <a:latin typeface="Arial Black"/>
                <a:cs typeface="Arial Black"/>
              </a:rPr>
              <a:t>plugin’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‘install </a:t>
            </a:r>
            <a:r>
              <a:rPr sz="1200" spc="-145" dirty="0">
                <a:latin typeface="Arial Black"/>
                <a:cs typeface="Arial Black"/>
              </a:rPr>
              <a:t>without</a:t>
            </a:r>
            <a:r>
              <a:rPr sz="1200" spc="-4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restart’.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012819"/>
            <a:ext cx="589216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4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80" dirty="0">
                <a:latin typeface="Arial Black"/>
                <a:cs typeface="Arial Black"/>
              </a:rPr>
              <a:t>screen </a:t>
            </a:r>
            <a:r>
              <a:rPr sz="1200" spc="-190" dirty="0">
                <a:latin typeface="Arial Black"/>
                <a:cs typeface="Arial Black"/>
              </a:rPr>
              <a:t>shows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confirm </a:t>
            </a:r>
            <a:r>
              <a:rPr sz="1200" spc="-180" dirty="0">
                <a:latin typeface="Arial Black"/>
                <a:cs typeface="Arial Black"/>
              </a:rPr>
              <a:t>successful </a:t>
            </a:r>
            <a:r>
              <a:rPr sz="1200" spc="-140" dirty="0">
                <a:latin typeface="Arial Black"/>
                <a:cs typeface="Arial Black"/>
              </a:rPr>
              <a:t>installation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plugin.  </a:t>
            </a:r>
            <a:r>
              <a:rPr sz="1200" spc="-170" dirty="0">
                <a:latin typeface="Arial Black"/>
                <a:cs typeface="Arial Black"/>
              </a:rPr>
              <a:t>Restart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r>
              <a:rPr sz="1200" spc="-165" dirty="0">
                <a:latin typeface="Arial Black"/>
                <a:cs typeface="Arial Black"/>
              </a:rPr>
              <a:t> instance.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247382"/>
            <a:ext cx="5610225" cy="993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Global </a:t>
            </a:r>
            <a:r>
              <a:rPr sz="1200" spc="-175" dirty="0">
                <a:latin typeface="Arial Black"/>
                <a:cs typeface="Arial Black"/>
              </a:rPr>
              <a:t>statistics, </a:t>
            </a:r>
            <a:r>
              <a:rPr sz="1200" spc="-165" dirty="0">
                <a:latin typeface="Arial Black"/>
                <a:cs typeface="Arial Black"/>
              </a:rPr>
              <a:t>please </a:t>
            </a:r>
            <a:r>
              <a:rPr sz="1200" spc="-130" dirty="0">
                <a:latin typeface="Arial Black"/>
                <a:cs typeface="Arial Black"/>
              </a:rPr>
              <a:t>follow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Step </a:t>
            </a:r>
            <a:r>
              <a:rPr sz="1200" spc="-155" dirty="0">
                <a:latin typeface="Arial Black"/>
                <a:cs typeface="Arial Black"/>
              </a:rPr>
              <a:t>5 </a:t>
            </a:r>
            <a:r>
              <a:rPr sz="1200" spc="-114" dirty="0">
                <a:latin typeface="Arial Black"/>
                <a:cs typeface="Arial Black"/>
              </a:rPr>
              <a:t>through</a:t>
            </a:r>
            <a:r>
              <a:rPr sz="1200" spc="95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8.</a:t>
            </a:r>
            <a:endParaRPr sz="1200">
              <a:latin typeface="Arial Black"/>
              <a:cs typeface="Arial Black"/>
            </a:endParaRPr>
          </a:p>
          <a:p>
            <a:pPr marL="12700" marR="5080" algn="just">
              <a:lnSpc>
                <a:spcPct val="110800"/>
              </a:lnSpc>
              <a:spcBef>
                <a:spcPts val="139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5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0" dirty="0">
                <a:latin typeface="Arial Black"/>
                <a:cs typeface="Arial Black"/>
              </a:rPr>
              <a:t>Jenkins.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Manage 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5" dirty="0">
                <a:latin typeface="Arial Black"/>
                <a:cs typeface="Arial Black"/>
              </a:rPr>
              <a:t>screen, </a:t>
            </a:r>
            <a:r>
              <a:rPr sz="1200" spc="-155" dirty="0">
                <a:latin typeface="Arial Black"/>
                <a:cs typeface="Arial Black"/>
              </a:rPr>
              <a:t>scroll </a:t>
            </a:r>
            <a:r>
              <a:rPr sz="1200" spc="-145" dirty="0">
                <a:latin typeface="Arial Black"/>
                <a:cs typeface="Arial Black"/>
              </a:rPr>
              <a:t>down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55" dirty="0">
                <a:latin typeface="Arial Black"/>
                <a:cs typeface="Arial Black"/>
              </a:rPr>
              <a:t>called </a:t>
            </a:r>
            <a:r>
              <a:rPr sz="1200" spc="-120" dirty="0">
                <a:latin typeface="Arial Black"/>
                <a:cs typeface="Arial Black"/>
              </a:rPr>
              <a:t>‘Global </a:t>
            </a:r>
            <a:r>
              <a:rPr sz="1200" spc="-140" dirty="0">
                <a:latin typeface="Arial Black"/>
                <a:cs typeface="Arial Black"/>
              </a:rPr>
              <a:t>Build  </a:t>
            </a:r>
            <a:r>
              <a:rPr sz="1200" spc="-165" dirty="0">
                <a:latin typeface="Arial Black"/>
                <a:cs typeface="Arial Black"/>
              </a:rPr>
              <a:t>Stats’. </a:t>
            </a:r>
            <a:r>
              <a:rPr sz="1200" spc="-18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5" dirty="0">
                <a:latin typeface="Arial Black"/>
                <a:cs typeface="Arial Black"/>
              </a:rPr>
              <a:t>this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link.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498091"/>
            <a:ext cx="5410835" cy="2333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4616450"/>
            <a:ext cx="5410835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773292"/>
            <a:ext cx="565785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6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button </a:t>
            </a:r>
            <a:r>
              <a:rPr sz="1200" spc="-130" dirty="0">
                <a:latin typeface="Arial Black"/>
                <a:cs typeface="Arial Black"/>
              </a:rPr>
              <a:t>‘Initialize </a:t>
            </a:r>
            <a:r>
              <a:rPr sz="1200" spc="-160" dirty="0">
                <a:latin typeface="Arial Black"/>
                <a:cs typeface="Arial Black"/>
              </a:rPr>
              <a:t>stats’. </a:t>
            </a:r>
            <a:r>
              <a:rPr sz="1200" spc="-135" dirty="0">
                <a:latin typeface="Arial Black"/>
                <a:cs typeface="Arial Black"/>
              </a:rPr>
              <a:t>What </a:t>
            </a:r>
            <a:r>
              <a:rPr sz="1200" spc="-150" dirty="0">
                <a:latin typeface="Arial Black"/>
                <a:cs typeface="Arial Black"/>
              </a:rPr>
              <a:t>this does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14" dirty="0">
                <a:latin typeface="Arial Black"/>
                <a:cs typeface="Arial Black"/>
              </a:rPr>
              <a:t>it </a:t>
            </a:r>
            <a:r>
              <a:rPr sz="1200" spc="-140" dirty="0">
                <a:latin typeface="Arial Black"/>
                <a:cs typeface="Arial Black"/>
              </a:rPr>
              <a:t>gather’s all the  </a:t>
            </a:r>
            <a:r>
              <a:rPr sz="1200" spc="-155" dirty="0">
                <a:latin typeface="Arial Black"/>
                <a:cs typeface="Arial Black"/>
              </a:rPr>
              <a:t>existing records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145" dirty="0">
                <a:latin typeface="Arial Black"/>
                <a:cs typeface="Arial Black"/>
              </a:rPr>
              <a:t>already been </a:t>
            </a:r>
            <a:r>
              <a:rPr sz="1200" spc="-155" dirty="0">
                <a:latin typeface="Arial Black"/>
                <a:cs typeface="Arial Black"/>
              </a:rPr>
              <a:t>carried </a:t>
            </a:r>
            <a:r>
              <a:rPr sz="1200" spc="-114" dirty="0">
                <a:latin typeface="Arial Black"/>
                <a:cs typeface="Arial Black"/>
              </a:rPr>
              <a:t>out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75" dirty="0">
                <a:latin typeface="Arial Black"/>
                <a:cs typeface="Arial Black"/>
              </a:rPr>
              <a:t>charts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be  </a:t>
            </a:r>
            <a:r>
              <a:rPr sz="1200" spc="-165" dirty="0">
                <a:latin typeface="Arial Black"/>
                <a:cs typeface="Arial Black"/>
              </a:rPr>
              <a:t>created </a:t>
            </a:r>
            <a:r>
              <a:rPr sz="1200" spc="-160" dirty="0">
                <a:latin typeface="Arial Black"/>
                <a:cs typeface="Arial Black"/>
              </a:rPr>
              <a:t>based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65" dirty="0">
                <a:latin typeface="Arial Black"/>
                <a:cs typeface="Arial Black"/>
              </a:rPr>
              <a:t>these</a:t>
            </a:r>
            <a:r>
              <a:rPr sz="1200" spc="-114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results.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0360" cy="4686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057015"/>
            <a:ext cx="586232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7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data </a:t>
            </a:r>
            <a:r>
              <a:rPr sz="1200" spc="-180" dirty="0">
                <a:latin typeface="Arial Black"/>
                <a:cs typeface="Arial Black"/>
              </a:rPr>
              <a:t>has </a:t>
            </a:r>
            <a:r>
              <a:rPr sz="1200" spc="-145" dirty="0">
                <a:latin typeface="Arial Black"/>
                <a:cs typeface="Arial Black"/>
              </a:rPr>
              <a:t>been </a:t>
            </a:r>
            <a:r>
              <a:rPr sz="1200" spc="-130" dirty="0">
                <a:latin typeface="Arial Black"/>
                <a:cs typeface="Arial Black"/>
              </a:rPr>
              <a:t>initialized, it’s </a:t>
            </a:r>
            <a:r>
              <a:rPr sz="1200" spc="-145" dirty="0">
                <a:latin typeface="Arial Black"/>
                <a:cs typeface="Arial Black"/>
              </a:rPr>
              <a:t>time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75" dirty="0">
                <a:latin typeface="Arial Black"/>
                <a:cs typeface="Arial Black"/>
              </a:rPr>
              <a:t>create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85" dirty="0">
                <a:latin typeface="Arial Black"/>
                <a:cs typeface="Arial Black"/>
              </a:rPr>
              <a:t>new </a:t>
            </a:r>
            <a:r>
              <a:rPr sz="1200" spc="-160" dirty="0">
                <a:latin typeface="Arial Black"/>
                <a:cs typeface="Arial Black"/>
              </a:rPr>
              <a:t>chart.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50" dirty="0">
                <a:latin typeface="Arial Black"/>
                <a:cs typeface="Arial Black"/>
              </a:rPr>
              <a:t>‘Create </a:t>
            </a:r>
            <a:r>
              <a:rPr sz="1200" spc="-190" dirty="0">
                <a:latin typeface="Arial Black"/>
                <a:cs typeface="Arial Black"/>
              </a:rPr>
              <a:t>new </a:t>
            </a:r>
            <a:r>
              <a:rPr sz="1200" spc="-145" dirty="0">
                <a:latin typeface="Arial Black"/>
                <a:cs typeface="Arial Black"/>
              </a:rPr>
              <a:t>chart’</a:t>
            </a:r>
            <a:r>
              <a:rPr sz="1200" spc="-11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link.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8443426"/>
            <a:ext cx="102234" cy="9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3000" y="8629481"/>
            <a:ext cx="102234" cy="9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8815537"/>
            <a:ext cx="102234" cy="9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0" y="9001591"/>
            <a:ext cx="102234" cy="9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7786878"/>
            <a:ext cx="5664835" cy="135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8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60" dirty="0">
                <a:latin typeface="Arial Black"/>
                <a:cs typeface="Arial Black"/>
              </a:rPr>
              <a:t>A </a:t>
            </a:r>
            <a:r>
              <a:rPr sz="1200" spc="-70" dirty="0">
                <a:latin typeface="Arial Black"/>
                <a:cs typeface="Arial Black"/>
              </a:rPr>
              <a:t>pop-up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75" dirty="0">
                <a:latin typeface="Arial Black"/>
                <a:cs typeface="Arial Black"/>
              </a:rPr>
              <a:t>come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50" dirty="0">
                <a:latin typeface="Arial Black"/>
                <a:cs typeface="Arial Black"/>
              </a:rPr>
              <a:t>relevant </a:t>
            </a:r>
            <a:r>
              <a:rPr sz="1200" spc="-125" dirty="0">
                <a:latin typeface="Arial Black"/>
                <a:cs typeface="Arial Black"/>
              </a:rPr>
              <a:t>information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new </a:t>
            </a:r>
            <a:r>
              <a:rPr sz="1200" spc="-160" dirty="0">
                <a:latin typeface="Arial Black"/>
                <a:cs typeface="Arial Black"/>
              </a:rPr>
              <a:t>chart </a:t>
            </a:r>
            <a:r>
              <a:rPr sz="1200" spc="-150" dirty="0">
                <a:latin typeface="Arial Black"/>
                <a:cs typeface="Arial Black"/>
              </a:rPr>
              <a:t>details.  </a:t>
            </a:r>
            <a:r>
              <a:rPr sz="1200" spc="-160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45" dirty="0">
                <a:latin typeface="Arial Black"/>
                <a:cs typeface="Arial Black"/>
              </a:rPr>
              <a:t>mandatory</a:t>
            </a:r>
            <a:r>
              <a:rPr sz="1200" spc="105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information</a:t>
            </a:r>
            <a:endParaRPr sz="1200">
              <a:latin typeface="Arial Black"/>
              <a:cs typeface="Arial Black"/>
            </a:endParaRPr>
          </a:p>
          <a:p>
            <a:pPr marL="469265" marR="1303655">
              <a:lnSpc>
                <a:spcPct val="110900"/>
              </a:lnSpc>
              <a:spcBef>
                <a:spcPts val="1395"/>
              </a:spcBef>
            </a:pPr>
            <a:r>
              <a:rPr sz="1100" spc="-145" dirty="0">
                <a:latin typeface="Arial Black"/>
                <a:cs typeface="Arial Black"/>
              </a:rPr>
              <a:t>Title </a:t>
            </a:r>
            <a:r>
              <a:rPr sz="1100" dirty="0">
                <a:latin typeface="Arial Black"/>
                <a:cs typeface="Arial Black"/>
              </a:rPr>
              <a:t>– </a:t>
            </a:r>
            <a:r>
              <a:rPr sz="1100" spc="-135" dirty="0">
                <a:latin typeface="Arial Black"/>
                <a:cs typeface="Arial Black"/>
              </a:rPr>
              <a:t>Any </a:t>
            </a:r>
            <a:r>
              <a:rPr sz="1100" spc="-125" dirty="0">
                <a:latin typeface="Arial Black"/>
                <a:cs typeface="Arial Black"/>
              </a:rPr>
              <a:t>title </a:t>
            </a:r>
            <a:r>
              <a:rPr sz="1100" spc="-114" dirty="0">
                <a:latin typeface="Arial Black"/>
                <a:cs typeface="Arial Black"/>
              </a:rPr>
              <a:t>information, </a:t>
            </a:r>
            <a:r>
              <a:rPr sz="1100" spc="-95" dirty="0">
                <a:latin typeface="Arial Black"/>
                <a:cs typeface="Arial Black"/>
              </a:rPr>
              <a:t>for </a:t>
            </a:r>
            <a:r>
              <a:rPr sz="1100" spc="-135" dirty="0">
                <a:latin typeface="Arial Black"/>
                <a:cs typeface="Arial Black"/>
              </a:rPr>
              <a:t>this </a:t>
            </a:r>
            <a:r>
              <a:rPr sz="1100" spc="-155" dirty="0">
                <a:latin typeface="Arial Black"/>
                <a:cs typeface="Arial Black"/>
              </a:rPr>
              <a:t>example is </a:t>
            </a:r>
            <a:r>
              <a:rPr sz="1100" spc="-125" dirty="0">
                <a:latin typeface="Arial Black"/>
                <a:cs typeface="Arial Black"/>
              </a:rPr>
              <a:t>given </a:t>
            </a:r>
            <a:r>
              <a:rPr sz="1100" spc="-190" dirty="0">
                <a:latin typeface="Arial Black"/>
                <a:cs typeface="Arial Black"/>
              </a:rPr>
              <a:t>as </a:t>
            </a:r>
            <a:r>
              <a:rPr sz="1100" spc="-100" dirty="0">
                <a:latin typeface="Arial Black"/>
                <a:cs typeface="Arial Black"/>
              </a:rPr>
              <a:t>‘Demo’  </a:t>
            </a:r>
            <a:r>
              <a:rPr sz="1100" spc="-140" dirty="0">
                <a:latin typeface="Arial Black"/>
                <a:cs typeface="Arial Black"/>
              </a:rPr>
              <a:t>Chart </a:t>
            </a:r>
            <a:r>
              <a:rPr sz="1100" spc="-100" dirty="0">
                <a:latin typeface="Arial Black"/>
                <a:cs typeface="Arial Black"/>
              </a:rPr>
              <a:t>Width </a:t>
            </a:r>
            <a:r>
              <a:rPr sz="1100" dirty="0">
                <a:latin typeface="Arial Black"/>
                <a:cs typeface="Arial Black"/>
              </a:rPr>
              <a:t>–</a:t>
            </a:r>
            <a:r>
              <a:rPr sz="1100" spc="35" dirty="0">
                <a:latin typeface="Arial Black"/>
                <a:cs typeface="Arial Black"/>
              </a:rPr>
              <a:t> </a:t>
            </a:r>
            <a:r>
              <a:rPr sz="1100" spc="-150" dirty="0">
                <a:latin typeface="Arial Black"/>
                <a:cs typeface="Arial Black"/>
              </a:rPr>
              <a:t>800</a:t>
            </a:r>
            <a:endParaRPr sz="1100">
              <a:latin typeface="Arial Black"/>
              <a:cs typeface="Arial Black"/>
            </a:endParaRPr>
          </a:p>
          <a:p>
            <a:pPr marL="469265" marR="3750310">
              <a:lnSpc>
                <a:spcPct val="110900"/>
              </a:lnSpc>
            </a:pPr>
            <a:r>
              <a:rPr sz="1100" spc="-140" dirty="0">
                <a:latin typeface="Arial Black"/>
                <a:cs typeface="Arial Black"/>
              </a:rPr>
              <a:t>Chart </a:t>
            </a:r>
            <a:r>
              <a:rPr sz="1100" spc="-120" dirty="0">
                <a:latin typeface="Arial Black"/>
                <a:cs typeface="Arial Black"/>
              </a:rPr>
              <a:t>Height </a:t>
            </a:r>
            <a:r>
              <a:rPr sz="1100" dirty="0">
                <a:latin typeface="Arial Black"/>
                <a:cs typeface="Arial Black"/>
              </a:rPr>
              <a:t>– </a:t>
            </a:r>
            <a:r>
              <a:rPr sz="1100" spc="-145" dirty="0">
                <a:latin typeface="Arial Black"/>
                <a:cs typeface="Arial Black"/>
              </a:rPr>
              <a:t>600  </a:t>
            </a:r>
            <a:r>
              <a:rPr sz="1100" spc="-140" dirty="0">
                <a:latin typeface="Arial Black"/>
                <a:cs typeface="Arial Black"/>
              </a:rPr>
              <a:t>Chart time </a:t>
            </a:r>
            <a:r>
              <a:rPr sz="1100" spc="-175" dirty="0">
                <a:latin typeface="Arial Black"/>
                <a:cs typeface="Arial Black"/>
              </a:rPr>
              <a:t>scale </a:t>
            </a:r>
            <a:r>
              <a:rPr sz="1100" dirty="0">
                <a:latin typeface="Arial Black"/>
                <a:cs typeface="Arial Black"/>
              </a:rPr>
              <a:t>–</a:t>
            </a:r>
            <a:r>
              <a:rPr sz="1100" spc="-55" dirty="0">
                <a:latin typeface="Arial Black"/>
                <a:cs typeface="Arial Black"/>
              </a:rPr>
              <a:t> </a:t>
            </a:r>
            <a:r>
              <a:rPr sz="1100" spc="-125" dirty="0">
                <a:latin typeface="Arial Black"/>
                <a:cs typeface="Arial Black"/>
              </a:rPr>
              <a:t>Daily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400" y="914400"/>
            <a:ext cx="5429885" cy="2962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" y="4661915"/>
            <a:ext cx="5410835" cy="2952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968205"/>
            <a:ext cx="102234" cy="95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911098"/>
            <a:ext cx="5869305" cy="77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100"/>
              </a:spcBef>
            </a:pPr>
            <a:r>
              <a:rPr sz="1100" spc="-140" dirty="0">
                <a:latin typeface="Arial Black"/>
                <a:cs typeface="Arial Black"/>
              </a:rPr>
              <a:t>Chart time </a:t>
            </a:r>
            <a:r>
              <a:rPr sz="1100" spc="-120" dirty="0">
                <a:latin typeface="Arial Black"/>
                <a:cs typeface="Arial Black"/>
              </a:rPr>
              <a:t>length </a:t>
            </a:r>
            <a:r>
              <a:rPr sz="1100" dirty="0">
                <a:latin typeface="Arial Black"/>
                <a:cs typeface="Arial Black"/>
              </a:rPr>
              <a:t>– </a:t>
            </a:r>
            <a:r>
              <a:rPr sz="1100" spc="-145" dirty="0">
                <a:latin typeface="Arial Black"/>
                <a:cs typeface="Arial Black"/>
              </a:rPr>
              <a:t>30</a:t>
            </a:r>
            <a:r>
              <a:rPr sz="1100" spc="60" dirty="0">
                <a:latin typeface="Arial Black"/>
                <a:cs typeface="Arial Black"/>
              </a:rPr>
              <a:t> </a:t>
            </a:r>
            <a:r>
              <a:rPr sz="1100" spc="-150" dirty="0">
                <a:latin typeface="Arial Black"/>
                <a:cs typeface="Arial Black"/>
              </a:rPr>
              <a:t>days</a:t>
            </a:r>
            <a:endParaRPr sz="1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950">
              <a:latin typeface="Arial Black"/>
              <a:cs typeface="Arial Black"/>
            </a:endParaRPr>
          </a:p>
          <a:p>
            <a:pPr marL="12700" marR="5080">
              <a:lnSpc>
                <a:spcPct val="110800"/>
              </a:lnSpc>
              <a:spcBef>
                <a:spcPts val="5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rest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information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50" dirty="0">
                <a:latin typeface="Arial Black"/>
                <a:cs typeface="Arial Black"/>
              </a:rPr>
              <a:t>remain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20" dirty="0">
                <a:latin typeface="Arial Black"/>
                <a:cs typeface="Arial Black"/>
              </a:rPr>
              <a:t>it </a:t>
            </a:r>
            <a:r>
              <a:rPr sz="1200" spc="-165" dirty="0">
                <a:latin typeface="Arial Black"/>
                <a:cs typeface="Arial Black"/>
              </a:rPr>
              <a:t>is. </a:t>
            </a: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information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5" dirty="0">
                <a:latin typeface="Arial Black"/>
                <a:cs typeface="Arial Black"/>
              </a:rPr>
              <a:t>entered, </a:t>
            </a:r>
            <a:r>
              <a:rPr sz="1200" spc="-185" dirty="0">
                <a:latin typeface="Arial Black"/>
                <a:cs typeface="Arial Black"/>
              </a:rPr>
              <a:t>click </a:t>
            </a:r>
            <a:r>
              <a:rPr sz="1200" spc="-95" dirty="0">
                <a:latin typeface="Arial Black"/>
                <a:cs typeface="Arial Black"/>
              </a:rPr>
              <a:t>on  </a:t>
            </a:r>
            <a:r>
              <a:rPr sz="1200" spc="-165" dirty="0">
                <a:latin typeface="Arial Black"/>
                <a:cs typeface="Arial Black"/>
              </a:rPr>
              <a:t>Create </a:t>
            </a:r>
            <a:r>
              <a:rPr sz="1200" spc="-185" dirty="0">
                <a:latin typeface="Arial Black"/>
                <a:cs typeface="Arial Black"/>
              </a:rPr>
              <a:t>New</a:t>
            </a:r>
            <a:r>
              <a:rPr sz="1200" spc="-240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chart.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701408"/>
            <a:ext cx="5105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90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chart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55" dirty="0">
                <a:latin typeface="Arial Black"/>
                <a:cs typeface="Arial Black"/>
              </a:rPr>
              <a:t>displays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trends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40" dirty="0">
                <a:latin typeface="Arial Black"/>
                <a:cs typeface="Arial Black"/>
              </a:rPr>
              <a:t>over</a:t>
            </a:r>
            <a:r>
              <a:rPr sz="1200" spc="-21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time.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861311"/>
            <a:ext cx="5429885" cy="4648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3086735" cy="3727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spc="-85" dirty="0">
                <a:solidFill>
                  <a:srgbClr val="2E5395"/>
                </a:solidFill>
              </a:rPr>
              <a:t>Jenkins </a:t>
            </a:r>
            <a:r>
              <a:rPr sz="2200" spc="-130" dirty="0">
                <a:solidFill>
                  <a:srgbClr val="2E5395"/>
                </a:solidFill>
              </a:rPr>
              <a:t>– </a:t>
            </a:r>
            <a:r>
              <a:rPr sz="2200" spc="-20" dirty="0">
                <a:solidFill>
                  <a:srgbClr val="2E5395"/>
                </a:solidFill>
              </a:rPr>
              <a:t>Tomcat</a:t>
            </a:r>
            <a:r>
              <a:rPr sz="2200" spc="170" dirty="0">
                <a:solidFill>
                  <a:srgbClr val="2E5395"/>
                </a:solidFill>
              </a:rPr>
              <a:t> </a:t>
            </a:r>
            <a:r>
              <a:rPr sz="2200" spc="-30" dirty="0">
                <a:solidFill>
                  <a:srgbClr val="2E5395"/>
                </a:solidFill>
              </a:rPr>
              <a:t>Setup</a:t>
            </a:r>
            <a:endParaRPr sz="22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02004" y="1490218"/>
            <a:ext cx="5769610" cy="1072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45" dirty="0">
                <a:latin typeface="Arial Black"/>
                <a:cs typeface="Arial Black"/>
              </a:rPr>
              <a:t>prerequisites </a:t>
            </a:r>
            <a:r>
              <a:rPr sz="1200" spc="-165" dirty="0">
                <a:latin typeface="Arial Black"/>
                <a:cs typeface="Arial Black"/>
              </a:rPr>
              <a:t>must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65" dirty="0">
                <a:latin typeface="Arial Black"/>
                <a:cs typeface="Arial Black"/>
              </a:rPr>
              <a:t>met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80" dirty="0">
                <a:latin typeface="Arial Black"/>
                <a:cs typeface="Arial Black"/>
              </a:rPr>
              <a:t>Tomcat</a:t>
            </a:r>
            <a:r>
              <a:rPr sz="1200" spc="-12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setup.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-30" dirty="0">
                <a:latin typeface="Arial"/>
                <a:cs typeface="Arial"/>
              </a:rPr>
              <a:t>Step </a:t>
            </a:r>
            <a:r>
              <a:rPr sz="1800" b="1" spc="-45" dirty="0">
                <a:latin typeface="Arial"/>
                <a:cs typeface="Arial"/>
              </a:rPr>
              <a:t>1: </a:t>
            </a:r>
            <a:r>
              <a:rPr sz="1800" b="1" spc="5" dirty="0">
                <a:latin typeface="Arial"/>
                <a:cs typeface="Arial"/>
              </a:rPr>
              <a:t>Verifying </a:t>
            </a:r>
            <a:r>
              <a:rPr sz="1800" b="1" spc="-80" dirty="0">
                <a:latin typeface="Arial"/>
                <a:cs typeface="Arial"/>
              </a:rPr>
              <a:t>Java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Installation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verify </a:t>
            </a:r>
            <a:r>
              <a:rPr sz="1200" spc="-229" dirty="0">
                <a:latin typeface="Arial Black"/>
                <a:cs typeface="Arial Black"/>
              </a:rPr>
              <a:t>Java </a:t>
            </a:r>
            <a:r>
              <a:rPr sz="1200" spc="-140" dirty="0">
                <a:latin typeface="Arial Black"/>
                <a:cs typeface="Arial Black"/>
              </a:rPr>
              <a:t>installation, </a:t>
            </a:r>
            <a:r>
              <a:rPr sz="1200" spc="-125" dirty="0">
                <a:latin typeface="Arial Black"/>
                <a:cs typeface="Arial Black"/>
              </a:rPr>
              <a:t>open </a:t>
            </a:r>
            <a:r>
              <a:rPr sz="1200" spc="-145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console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85" dirty="0">
                <a:latin typeface="Arial Black"/>
                <a:cs typeface="Arial Black"/>
              </a:rPr>
              <a:t>execute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65" dirty="0">
                <a:latin typeface="Arial Black"/>
                <a:cs typeface="Arial Black"/>
              </a:rPr>
              <a:t>java</a:t>
            </a:r>
            <a:r>
              <a:rPr sz="1200" spc="-3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command.</a:t>
            </a:r>
            <a:endParaRPr sz="1200">
              <a:latin typeface="Arial Black"/>
              <a:cs typeface="Arial Black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14704" y="2735833"/>
          <a:ext cx="3507739" cy="581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6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15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OS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5240" marB="0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19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Task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5240" marB="0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13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Command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5240" marB="0"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75">
                <a:tc>
                  <a:txBody>
                    <a:bodyPr/>
                    <a:lstStyle/>
                    <a:p>
                      <a:pPr marL="635" algn="ctr">
                        <a:lnSpc>
                          <a:spcPts val="1310"/>
                        </a:lnSpc>
                        <a:spcBef>
                          <a:spcPts val="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Windows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75"/>
                        </a:spcBef>
                      </a:pPr>
                      <a:r>
                        <a:rPr sz="1100" spc="-110" dirty="0">
                          <a:latin typeface="Arial Black"/>
                          <a:cs typeface="Arial Black"/>
                        </a:rPr>
                        <a:t>Open </a:t>
                      </a:r>
                      <a:r>
                        <a:rPr sz="1100" spc="-145" dirty="0">
                          <a:latin typeface="Arial Black"/>
                          <a:cs typeface="Arial Black"/>
                        </a:rPr>
                        <a:t>command</a:t>
                      </a:r>
                      <a:r>
                        <a:rPr sz="1100" spc="-6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40" dirty="0">
                          <a:latin typeface="Arial Black"/>
                          <a:cs typeface="Arial Black"/>
                        </a:rPr>
                        <a:t>console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9525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75"/>
                        </a:spcBef>
                      </a:pPr>
                      <a:r>
                        <a:rPr sz="1100" spc="-80" dirty="0">
                          <a:latin typeface="Arial Black"/>
                          <a:cs typeface="Arial Black"/>
                        </a:rPr>
                        <a:t>\&gt;java</a:t>
                      </a:r>
                      <a:r>
                        <a:rPr sz="1100" spc="-9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20" dirty="0">
                          <a:latin typeface="Arial Black"/>
                          <a:cs typeface="Arial Black"/>
                        </a:rPr>
                        <a:t>–version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9525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L="635" algn="ctr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Linux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spc="-110" dirty="0">
                          <a:latin typeface="Arial Black"/>
                          <a:cs typeface="Arial Black"/>
                        </a:rPr>
                        <a:t>Open </a:t>
                      </a:r>
                      <a:r>
                        <a:rPr sz="1100" spc="-145" dirty="0">
                          <a:latin typeface="Arial Black"/>
                          <a:cs typeface="Arial Black"/>
                        </a:rPr>
                        <a:t>command</a:t>
                      </a:r>
                      <a:r>
                        <a:rPr sz="1100" spc="-6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terminal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270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spc="-150" dirty="0">
                          <a:latin typeface="Arial Black"/>
                          <a:cs typeface="Arial Black"/>
                        </a:rPr>
                        <a:t>$java</a:t>
                      </a:r>
                      <a:r>
                        <a:rPr sz="1100" spc="-9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14" dirty="0">
                          <a:latin typeface="Arial Black"/>
                          <a:cs typeface="Arial Black"/>
                        </a:rPr>
                        <a:t>–version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270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02004" y="3474847"/>
            <a:ext cx="552386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229" dirty="0">
                <a:latin typeface="Arial Black"/>
                <a:cs typeface="Arial Black"/>
              </a:rPr>
              <a:t>Java </a:t>
            </a:r>
            <a:r>
              <a:rPr sz="1200" spc="-180" dirty="0">
                <a:latin typeface="Arial Black"/>
                <a:cs typeface="Arial Black"/>
              </a:rPr>
              <a:t>has </a:t>
            </a:r>
            <a:r>
              <a:rPr sz="1200" spc="-145" dirty="0">
                <a:latin typeface="Arial Black"/>
                <a:cs typeface="Arial Black"/>
              </a:rPr>
              <a:t>been installed </a:t>
            </a:r>
            <a:r>
              <a:rPr sz="1200" spc="-120" dirty="0">
                <a:latin typeface="Arial Black"/>
                <a:cs typeface="Arial Black"/>
              </a:rPr>
              <a:t>properly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75" dirty="0">
                <a:latin typeface="Arial Black"/>
                <a:cs typeface="Arial Black"/>
              </a:rPr>
              <a:t>system, </a:t>
            </a:r>
            <a:r>
              <a:rPr sz="1200" spc="-140" dirty="0">
                <a:latin typeface="Arial Black"/>
                <a:cs typeface="Arial Black"/>
              </a:rPr>
              <a:t>then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35" dirty="0">
                <a:latin typeface="Arial Black"/>
                <a:cs typeface="Arial Black"/>
              </a:rPr>
              <a:t>should get one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25" dirty="0">
                <a:latin typeface="Arial Black"/>
                <a:cs typeface="Arial Black"/>
              </a:rPr>
              <a:t>following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outputs,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depending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10" dirty="0">
                <a:latin typeface="Arial Black"/>
                <a:cs typeface="Arial Black"/>
              </a:rPr>
              <a:t>on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platform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you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are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working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on.</a:t>
            </a:r>
            <a:endParaRPr sz="1200">
              <a:latin typeface="Arial Black"/>
              <a:cs typeface="Arial Black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14704" y="4080382"/>
          <a:ext cx="5389880" cy="21353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15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OS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5875" marB="0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100" spc="-10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Output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5875" marB="0"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73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Windows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200" spc="-229" dirty="0">
                          <a:latin typeface="Arial Black"/>
                          <a:cs typeface="Arial Black"/>
                        </a:rPr>
                        <a:t>Java </a:t>
                      </a:r>
                      <a:r>
                        <a:rPr sz="1200" spc="-145" dirty="0">
                          <a:latin typeface="Arial Black"/>
                          <a:cs typeface="Arial Black"/>
                        </a:rPr>
                        <a:t>version</a:t>
                      </a:r>
                      <a:r>
                        <a:rPr sz="1200" spc="-9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200" spc="-145" dirty="0">
                          <a:latin typeface="Arial Black"/>
                          <a:cs typeface="Arial Black"/>
                        </a:rPr>
                        <a:t>"1.7.0_60"</a:t>
                      </a:r>
                      <a:endParaRPr sz="1200">
                        <a:latin typeface="Arial Black"/>
                        <a:cs typeface="Arial Black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</a:pPr>
                      <a:r>
                        <a:rPr sz="1200" spc="-229" dirty="0">
                          <a:latin typeface="Arial Black"/>
                          <a:cs typeface="Arial Black"/>
                        </a:rPr>
                        <a:t>Java </a:t>
                      </a:r>
                      <a:r>
                        <a:rPr sz="1200" spc="-130" dirty="0">
                          <a:latin typeface="Arial Black"/>
                          <a:cs typeface="Arial Black"/>
                        </a:rPr>
                        <a:t>(TM) </a:t>
                      </a:r>
                      <a:r>
                        <a:rPr sz="1200" spc="-250" dirty="0">
                          <a:latin typeface="Arial Black"/>
                          <a:cs typeface="Arial Black"/>
                        </a:rPr>
                        <a:t>SE </a:t>
                      </a:r>
                      <a:r>
                        <a:rPr sz="1200" spc="-155" dirty="0">
                          <a:latin typeface="Arial Black"/>
                          <a:cs typeface="Arial Black"/>
                        </a:rPr>
                        <a:t>Run </a:t>
                      </a:r>
                      <a:r>
                        <a:rPr sz="1200" spc="-180" dirty="0">
                          <a:latin typeface="Arial Black"/>
                          <a:cs typeface="Arial Black"/>
                        </a:rPr>
                        <a:t>Time </a:t>
                      </a:r>
                      <a:r>
                        <a:rPr sz="1200" spc="-145" dirty="0">
                          <a:latin typeface="Arial Black"/>
                          <a:cs typeface="Arial Black"/>
                        </a:rPr>
                        <a:t>Environment </a:t>
                      </a:r>
                      <a:r>
                        <a:rPr sz="1200" spc="-110" dirty="0">
                          <a:latin typeface="Arial Black"/>
                          <a:cs typeface="Arial Black"/>
                        </a:rPr>
                        <a:t>(build</a:t>
                      </a:r>
                      <a:r>
                        <a:rPr sz="1200" spc="3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200" spc="-125" dirty="0">
                          <a:latin typeface="Arial Black"/>
                          <a:cs typeface="Arial Black"/>
                        </a:rPr>
                        <a:t>1.7.0_60-b19)</a:t>
                      </a:r>
                      <a:endParaRPr sz="1200">
                        <a:latin typeface="Arial Black"/>
                        <a:cs typeface="Arial Black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ts val="1435"/>
                        </a:lnSpc>
                        <a:spcBef>
                          <a:spcPts val="5"/>
                        </a:spcBef>
                      </a:pPr>
                      <a:r>
                        <a:rPr sz="1200" spc="-229" dirty="0">
                          <a:latin typeface="Arial Black"/>
                          <a:cs typeface="Arial Black"/>
                        </a:rPr>
                        <a:t>Java </a:t>
                      </a:r>
                      <a:r>
                        <a:rPr sz="1200" spc="-135" dirty="0">
                          <a:latin typeface="Arial Black"/>
                          <a:cs typeface="Arial Black"/>
                        </a:rPr>
                        <a:t>Hotspot </a:t>
                      </a:r>
                      <a:r>
                        <a:rPr sz="1200" spc="-130" dirty="0">
                          <a:latin typeface="Arial Black"/>
                          <a:cs typeface="Arial Black"/>
                        </a:rPr>
                        <a:t>(TM) </a:t>
                      </a:r>
                      <a:r>
                        <a:rPr sz="1200" spc="-95" dirty="0">
                          <a:latin typeface="Arial Black"/>
                          <a:cs typeface="Arial Black"/>
                        </a:rPr>
                        <a:t>64-bit </a:t>
                      </a:r>
                      <a:r>
                        <a:rPr sz="1200" spc="-165" dirty="0">
                          <a:latin typeface="Arial Black"/>
                          <a:cs typeface="Arial Black"/>
                        </a:rPr>
                        <a:t>Server </a:t>
                      </a:r>
                      <a:r>
                        <a:rPr sz="1200" spc="-125" dirty="0">
                          <a:latin typeface="Arial Black"/>
                          <a:cs typeface="Arial Black"/>
                        </a:rPr>
                        <a:t>VM </a:t>
                      </a:r>
                      <a:r>
                        <a:rPr sz="1200" spc="-110" dirty="0">
                          <a:latin typeface="Arial Black"/>
                          <a:cs typeface="Arial Black"/>
                        </a:rPr>
                        <a:t>(build </a:t>
                      </a:r>
                      <a:r>
                        <a:rPr sz="1200" spc="-125" dirty="0">
                          <a:latin typeface="Arial Black"/>
                          <a:cs typeface="Arial Black"/>
                        </a:rPr>
                        <a:t>24.60-b09, </a:t>
                      </a:r>
                      <a:r>
                        <a:rPr sz="1200" spc="-165" dirty="0">
                          <a:latin typeface="Arial Black"/>
                          <a:cs typeface="Arial Black"/>
                        </a:rPr>
                        <a:t>mixed</a:t>
                      </a:r>
                      <a:r>
                        <a:rPr sz="1200" spc="6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200" spc="-130" dirty="0">
                          <a:latin typeface="Arial Black"/>
                          <a:cs typeface="Arial Black"/>
                        </a:rPr>
                        <a:t>mode)</a:t>
                      </a:r>
                      <a:endParaRPr sz="1200">
                        <a:latin typeface="Arial Black"/>
                        <a:cs typeface="Arial Black"/>
                      </a:endParaRPr>
                    </a:p>
                  </a:txBody>
                  <a:tcPr marL="0" marR="0" marT="10795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B w="6350">
                      <a:solidFill>
                        <a:srgbClr val="8EAADB"/>
                      </a:solidFill>
                      <a:prstDash val="solid"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951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Linux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200" spc="-170" dirty="0">
                          <a:latin typeface="Arial Black"/>
                          <a:cs typeface="Arial Black"/>
                        </a:rPr>
                        <a:t>java </a:t>
                      </a:r>
                      <a:r>
                        <a:rPr sz="1200" spc="-145" dirty="0">
                          <a:latin typeface="Arial Black"/>
                          <a:cs typeface="Arial Black"/>
                        </a:rPr>
                        <a:t>version</a:t>
                      </a:r>
                      <a:r>
                        <a:rPr sz="1200" spc="-22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200" spc="-145" dirty="0">
                          <a:latin typeface="Arial Black"/>
                          <a:cs typeface="Arial Black"/>
                        </a:rPr>
                        <a:t>"1.7.0_25"</a:t>
                      </a:r>
                      <a:endParaRPr sz="1200">
                        <a:latin typeface="Arial Black"/>
                        <a:cs typeface="Arial Black"/>
                      </a:endParaRPr>
                    </a:p>
                    <a:p>
                      <a:pPr marL="68580" marR="544195">
                        <a:lnSpc>
                          <a:spcPct val="207500"/>
                        </a:lnSpc>
                        <a:spcBef>
                          <a:spcPts val="10"/>
                        </a:spcBef>
                      </a:pPr>
                      <a:r>
                        <a:rPr sz="1200" spc="-125" dirty="0">
                          <a:latin typeface="Arial Black"/>
                          <a:cs typeface="Arial Black"/>
                        </a:rPr>
                        <a:t>Open </a:t>
                      </a:r>
                      <a:r>
                        <a:rPr sz="1200" spc="-260" dirty="0">
                          <a:latin typeface="Arial Black"/>
                          <a:cs typeface="Arial Black"/>
                        </a:rPr>
                        <a:t>JDK </a:t>
                      </a:r>
                      <a:r>
                        <a:rPr sz="1200" spc="-150" dirty="0">
                          <a:latin typeface="Arial Black"/>
                          <a:cs typeface="Arial Black"/>
                        </a:rPr>
                        <a:t>Runtime </a:t>
                      </a:r>
                      <a:r>
                        <a:rPr sz="1200" spc="-145" dirty="0">
                          <a:latin typeface="Arial Black"/>
                          <a:cs typeface="Arial Black"/>
                        </a:rPr>
                        <a:t>Environment </a:t>
                      </a:r>
                      <a:r>
                        <a:rPr sz="1200" spc="-130" dirty="0">
                          <a:latin typeface="Arial Black"/>
                          <a:cs typeface="Arial Black"/>
                        </a:rPr>
                        <a:t>(rhel-2.3.10.4.el6_4-x86_64)  </a:t>
                      </a:r>
                      <a:r>
                        <a:rPr sz="1200" spc="-125" dirty="0">
                          <a:latin typeface="Arial Black"/>
                          <a:cs typeface="Arial Black"/>
                        </a:rPr>
                        <a:t>Open </a:t>
                      </a:r>
                      <a:r>
                        <a:rPr sz="1200" spc="-260" dirty="0">
                          <a:latin typeface="Arial Black"/>
                          <a:cs typeface="Arial Black"/>
                        </a:rPr>
                        <a:t>JDK </a:t>
                      </a:r>
                      <a:r>
                        <a:rPr sz="1200" spc="-125" dirty="0">
                          <a:latin typeface="Arial Black"/>
                          <a:cs typeface="Arial Black"/>
                        </a:rPr>
                        <a:t>64-Bit </a:t>
                      </a:r>
                      <a:r>
                        <a:rPr sz="1200" spc="-160" dirty="0">
                          <a:latin typeface="Arial Black"/>
                          <a:cs typeface="Arial Black"/>
                        </a:rPr>
                        <a:t>Server </a:t>
                      </a:r>
                      <a:r>
                        <a:rPr sz="1200" spc="-125" dirty="0">
                          <a:latin typeface="Arial Black"/>
                          <a:cs typeface="Arial Black"/>
                        </a:rPr>
                        <a:t>VM </a:t>
                      </a:r>
                      <a:r>
                        <a:rPr sz="1200" spc="-110" dirty="0">
                          <a:latin typeface="Arial Black"/>
                          <a:cs typeface="Arial Black"/>
                        </a:rPr>
                        <a:t>(build </a:t>
                      </a:r>
                      <a:r>
                        <a:rPr sz="1200" spc="-120" dirty="0">
                          <a:latin typeface="Arial Black"/>
                          <a:cs typeface="Arial Black"/>
                        </a:rPr>
                        <a:t>23.7-b01, </a:t>
                      </a:r>
                      <a:r>
                        <a:rPr sz="1200" spc="-165" dirty="0">
                          <a:latin typeface="Arial Black"/>
                          <a:cs typeface="Arial Black"/>
                        </a:rPr>
                        <a:t>mixed</a:t>
                      </a:r>
                      <a:r>
                        <a:rPr sz="1200" spc="4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200" spc="-130" dirty="0">
                          <a:latin typeface="Arial Black"/>
                          <a:cs typeface="Arial Black"/>
                        </a:rPr>
                        <a:t>mode)</a:t>
                      </a:r>
                      <a:endParaRPr sz="1200">
                        <a:latin typeface="Arial Black"/>
                        <a:cs typeface="Arial Black"/>
                      </a:endParaRPr>
                    </a:p>
                  </a:txBody>
                  <a:tcPr marL="0" marR="0" marT="13970" marB="0">
                    <a:lnL w="6350">
                      <a:solidFill>
                        <a:srgbClr val="8EAADB"/>
                      </a:solidFill>
                      <a:prstDash val="solid"/>
                    </a:lnL>
                    <a:lnR w="6350">
                      <a:solidFill>
                        <a:srgbClr val="8EAADB"/>
                      </a:solidFill>
                      <a:prstDash val="solid"/>
                    </a:lnR>
                    <a:lnT w="6350">
                      <a:solidFill>
                        <a:srgbClr val="8EAADB"/>
                      </a:solidFill>
                      <a:prstDash val="solid"/>
                    </a:lnT>
                    <a:lnB w="6350">
                      <a:solidFill>
                        <a:srgbClr val="8EAAD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02004" y="6375272"/>
            <a:ext cx="5888355" cy="187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8460">
              <a:lnSpc>
                <a:spcPct val="110800"/>
              </a:lnSpc>
              <a:spcBef>
                <a:spcPts val="100"/>
              </a:spcBef>
            </a:pPr>
            <a:r>
              <a:rPr sz="1200" spc="-130" dirty="0">
                <a:latin typeface="Arial Black"/>
                <a:cs typeface="Arial Black"/>
              </a:rPr>
              <a:t>We </a:t>
            </a:r>
            <a:r>
              <a:rPr sz="1200" spc="-185" dirty="0">
                <a:latin typeface="Arial Black"/>
                <a:cs typeface="Arial Black"/>
              </a:rPr>
              <a:t>assume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readers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25" dirty="0">
                <a:latin typeface="Arial Black"/>
                <a:cs typeface="Arial Black"/>
              </a:rPr>
              <a:t>tutorial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229" dirty="0">
                <a:latin typeface="Arial Black"/>
                <a:cs typeface="Arial Black"/>
              </a:rPr>
              <a:t>Java </a:t>
            </a:r>
            <a:r>
              <a:rPr sz="1200" spc="-150" dirty="0">
                <a:latin typeface="Arial Black"/>
                <a:cs typeface="Arial Black"/>
              </a:rPr>
              <a:t>1.7.0_60 </a:t>
            </a:r>
            <a:r>
              <a:rPr sz="1200" spc="-145" dirty="0">
                <a:latin typeface="Arial Black"/>
                <a:cs typeface="Arial Black"/>
              </a:rPr>
              <a:t>installed </a:t>
            </a:r>
            <a:r>
              <a:rPr sz="1200" spc="-105" dirty="0">
                <a:latin typeface="Arial Black"/>
                <a:cs typeface="Arial Black"/>
              </a:rPr>
              <a:t>on </a:t>
            </a:r>
            <a:r>
              <a:rPr sz="1200" spc="-130" dirty="0">
                <a:latin typeface="Arial Black"/>
                <a:cs typeface="Arial Black"/>
              </a:rPr>
              <a:t>their </a:t>
            </a:r>
            <a:r>
              <a:rPr sz="1200" spc="-185" dirty="0">
                <a:latin typeface="Arial Black"/>
                <a:cs typeface="Arial Black"/>
              </a:rPr>
              <a:t>system  </a:t>
            </a:r>
            <a:r>
              <a:rPr sz="1200" spc="-125" dirty="0">
                <a:latin typeface="Arial Black"/>
                <a:cs typeface="Arial Black"/>
              </a:rPr>
              <a:t>before </a:t>
            </a:r>
            <a:r>
              <a:rPr sz="1200" spc="-135" dirty="0">
                <a:latin typeface="Arial Black"/>
                <a:cs typeface="Arial Black"/>
              </a:rPr>
              <a:t>proceeding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5" dirty="0">
                <a:latin typeface="Arial Black"/>
                <a:cs typeface="Arial Black"/>
              </a:rPr>
              <a:t>this</a:t>
            </a:r>
            <a:r>
              <a:rPr sz="1200" spc="45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tutorial.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215" dirty="0">
                <a:latin typeface="Arial Black"/>
                <a:cs typeface="Arial Black"/>
              </a:rPr>
              <a:t>case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00" dirty="0">
                <a:latin typeface="Arial Black"/>
                <a:cs typeface="Arial Black"/>
              </a:rPr>
              <a:t>do </a:t>
            </a:r>
            <a:r>
              <a:rPr sz="1200" spc="-114" dirty="0">
                <a:latin typeface="Arial Black"/>
                <a:cs typeface="Arial Black"/>
              </a:rPr>
              <a:t>not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229" dirty="0">
                <a:latin typeface="Arial Black"/>
                <a:cs typeface="Arial Black"/>
              </a:rPr>
              <a:t>Java JDK,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download </a:t>
            </a:r>
            <a:r>
              <a:rPr sz="1200" spc="-125" dirty="0">
                <a:latin typeface="Arial Black"/>
                <a:cs typeface="Arial Black"/>
              </a:rPr>
              <a:t>it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link</a:t>
            </a:r>
            <a:r>
              <a:rPr sz="1200" spc="95" dirty="0">
                <a:latin typeface="Arial Black"/>
                <a:cs typeface="Arial Black"/>
              </a:rPr>
              <a:t> </a:t>
            </a:r>
            <a:r>
              <a:rPr sz="1200" u="sng" spc="-1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Oracle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-30" dirty="0">
                <a:latin typeface="Arial"/>
                <a:cs typeface="Arial"/>
              </a:rPr>
              <a:t>Step </a:t>
            </a:r>
            <a:r>
              <a:rPr sz="1800" b="1" spc="-45" dirty="0">
                <a:latin typeface="Arial"/>
                <a:cs typeface="Arial"/>
              </a:rPr>
              <a:t>2: </a:t>
            </a:r>
            <a:r>
              <a:rPr sz="1800" b="1" spc="5" dirty="0">
                <a:latin typeface="Arial"/>
                <a:cs typeface="Arial"/>
              </a:rPr>
              <a:t>Verifying </a:t>
            </a:r>
            <a:r>
              <a:rPr sz="1800" b="1" spc="-80" dirty="0">
                <a:latin typeface="Arial"/>
                <a:cs typeface="Arial"/>
              </a:rPr>
              <a:t>Java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Installation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40"/>
              </a:spcBef>
            </a:pPr>
            <a:r>
              <a:rPr sz="1200" spc="-185" dirty="0">
                <a:latin typeface="Arial Black"/>
                <a:cs typeface="Arial Black"/>
              </a:rPr>
              <a:t>Set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JAVA_HOME </a:t>
            </a:r>
            <a:r>
              <a:rPr sz="1200" spc="-140" dirty="0">
                <a:latin typeface="Arial Black"/>
                <a:cs typeface="Arial Black"/>
              </a:rPr>
              <a:t>environment </a:t>
            </a:r>
            <a:r>
              <a:rPr sz="1200" spc="-145" dirty="0">
                <a:latin typeface="Arial Black"/>
                <a:cs typeface="Arial Black"/>
              </a:rPr>
              <a:t>variable </a:t>
            </a:r>
            <a:r>
              <a:rPr sz="1200" spc="-114" dirty="0">
                <a:latin typeface="Arial Black"/>
                <a:cs typeface="Arial Black"/>
              </a:rPr>
              <a:t>to point 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base </a:t>
            </a:r>
            <a:r>
              <a:rPr sz="1200" spc="-140" dirty="0">
                <a:latin typeface="Arial Black"/>
                <a:cs typeface="Arial Black"/>
              </a:rPr>
              <a:t>directory </a:t>
            </a:r>
            <a:r>
              <a:rPr sz="1200" spc="-145" dirty="0">
                <a:latin typeface="Arial Black"/>
                <a:cs typeface="Arial Black"/>
              </a:rPr>
              <a:t>location </a:t>
            </a:r>
            <a:r>
              <a:rPr sz="1200" spc="-175" dirty="0">
                <a:latin typeface="Arial Black"/>
                <a:cs typeface="Arial Black"/>
              </a:rPr>
              <a:t>where  </a:t>
            </a:r>
            <a:r>
              <a:rPr sz="1200" spc="-229" dirty="0">
                <a:latin typeface="Arial Black"/>
                <a:cs typeface="Arial Black"/>
              </a:rPr>
              <a:t>Java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5" dirty="0">
                <a:latin typeface="Arial Black"/>
                <a:cs typeface="Arial Black"/>
              </a:rPr>
              <a:t>installed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65" dirty="0">
                <a:latin typeface="Arial Black"/>
                <a:cs typeface="Arial Black"/>
              </a:rPr>
              <a:t>machine. </a:t>
            </a:r>
            <a:r>
              <a:rPr sz="1200" spc="-145" dirty="0">
                <a:latin typeface="Arial Black"/>
                <a:cs typeface="Arial Black"/>
              </a:rPr>
              <a:t>For</a:t>
            </a:r>
            <a:r>
              <a:rPr sz="1200" spc="-229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example,</a:t>
            </a:r>
            <a:endParaRPr sz="1200">
              <a:latin typeface="Arial Black"/>
              <a:cs typeface="Arial Black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14704" y="8425941"/>
          <a:ext cx="5539740" cy="577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2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4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spc="-155" dirty="0">
                          <a:latin typeface="Arial Black"/>
                          <a:cs typeface="Arial Black"/>
                        </a:rPr>
                        <a:t>OS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27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spc="-105" dirty="0">
                          <a:latin typeface="Arial Black"/>
                          <a:cs typeface="Arial Black"/>
                        </a:rPr>
                        <a:t>Output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27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497"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  <a:spcBef>
                          <a:spcPts val="11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Windows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  <a:spcBef>
                          <a:spcPts val="110"/>
                        </a:spcBef>
                      </a:pPr>
                      <a:r>
                        <a:rPr sz="1100" spc="-165" dirty="0">
                          <a:latin typeface="Arial Black"/>
                          <a:cs typeface="Arial Black"/>
                        </a:rPr>
                        <a:t>Set </a:t>
                      </a:r>
                      <a:r>
                        <a:rPr sz="1100" spc="-135" dirty="0">
                          <a:latin typeface="Arial Black"/>
                          <a:cs typeface="Arial Black"/>
                        </a:rPr>
                        <a:t>Environmental variable </a:t>
                      </a:r>
                      <a:r>
                        <a:rPr sz="1100" spc="-160" dirty="0">
                          <a:latin typeface="Arial Black"/>
                          <a:cs typeface="Arial Black"/>
                        </a:rPr>
                        <a:t>JAVA_HOME </a:t>
                      </a:r>
                      <a:r>
                        <a:rPr sz="1100" spc="-105" dirty="0">
                          <a:latin typeface="Arial Black"/>
                          <a:cs typeface="Arial Black"/>
                        </a:rPr>
                        <a:t>to</a:t>
                      </a:r>
                      <a:r>
                        <a:rPr sz="1100" spc="-7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20" dirty="0">
                          <a:latin typeface="Arial Black"/>
                          <a:cs typeface="Arial Black"/>
                        </a:rPr>
                        <a:t>C:\ProgramFiles\java\jdk1.7.0_60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397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Linux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spc="-130" dirty="0">
                          <a:latin typeface="Arial Black"/>
                          <a:cs typeface="Arial Black"/>
                        </a:rPr>
                        <a:t>export</a:t>
                      </a:r>
                      <a:r>
                        <a:rPr sz="1100" spc="-7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10" dirty="0">
                          <a:latin typeface="Arial Black"/>
                          <a:cs typeface="Arial Black"/>
                        </a:rPr>
                        <a:t>JAVA_HOME=/usr/local/java-current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27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4948428"/>
              <a:ext cx="5219700" cy="33139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343527"/>
            <a:ext cx="580580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55" dirty="0">
                <a:latin typeface="Arial Black"/>
                <a:cs typeface="Arial Black"/>
              </a:rPr>
              <a:t>any </a:t>
            </a:r>
            <a:r>
              <a:rPr sz="1200" spc="-160" dirty="0">
                <a:latin typeface="Arial Black"/>
                <a:cs typeface="Arial Black"/>
              </a:rPr>
              <a:t>section </a:t>
            </a:r>
            <a:r>
              <a:rPr sz="1200" spc="-150" dirty="0">
                <a:latin typeface="Arial Black"/>
                <a:cs typeface="Arial Black"/>
              </a:rPr>
              <a:t>within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chart, </a:t>
            </a:r>
            <a:r>
              <a:rPr sz="1200" spc="-120" dirty="0">
                <a:latin typeface="Arial Black"/>
                <a:cs typeface="Arial Black"/>
              </a:rPr>
              <a:t>it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give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0" dirty="0">
                <a:latin typeface="Arial Black"/>
                <a:cs typeface="Arial Black"/>
              </a:rPr>
              <a:t>drill </a:t>
            </a:r>
            <a:r>
              <a:rPr sz="1200" spc="-145" dirty="0">
                <a:latin typeface="Arial Black"/>
                <a:cs typeface="Arial Black"/>
              </a:rPr>
              <a:t>down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details </a:t>
            </a:r>
            <a:r>
              <a:rPr sz="1200" spc="-95" dirty="0">
                <a:latin typeface="Arial Black"/>
                <a:cs typeface="Arial Black"/>
              </a:rPr>
              <a:t>of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05" dirty="0">
                <a:latin typeface="Arial Black"/>
                <a:cs typeface="Arial Black"/>
              </a:rPr>
              <a:t>job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30" dirty="0">
                <a:latin typeface="Arial Black"/>
                <a:cs typeface="Arial Black"/>
              </a:rPr>
              <a:t>their</a:t>
            </a:r>
            <a:r>
              <a:rPr sz="1200" spc="70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builds.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914400"/>
            <a:ext cx="5143500" cy="3248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5550789"/>
              <a:ext cx="5429250" cy="3581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3850640" cy="3727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spc="-85" dirty="0">
                <a:solidFill>
                  <a:srgbClr val="2E5395"/>
                </a:solidFill>
              </a:rPr>
              <a:t>Jenkins </a:t>
            </a:r>
            <a:r>
              <a:rPr sz="2200" spc="155" dirty="0">
                <a:solidFill>
                  <a:srgbClr val="2E5395"/>
                </a:solidFill>
              </a:rPr>
              <a:t>- </a:t>
            </a:r>
            <a:r>
              <a:rPr sz="2200" spc="-50" dirty="0">
                <a:solidFill>
                  <a:srgbClr val="2E5395"/>
                </a:solidFill>
              </a:rPr>
              <a:t>Server</a:t>
            </a:r>
            <a:r>
              <a:rPr sz="2200" spc="-140" dirty="0">
                <a:solidFill>
                  <a:srgbClr val="2E5395"/>
                </a:solidFill>
              </a:rPr>
              <a:t> </a:t>
            </a:r>
            <a:r>
              <a:rPr sz="2200" dirty="0">
                <a:solidFill>
                  <a:srgbClr val="2E5395"/>
                </a:solidFill>
              </a:rPr>
              <a:t>Maintenance</a:t>
            </a:r>
            <a:endParaRPr sz="2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02004" y="1471930"/>
            <a:ext cx="5959475" cy="390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3030">
              <a:lnSpc>
                <a:spcPct val="110800"/>
              </a:lnSpc>
              <a:spcBef>
                <a:spcPts val="100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70" dirty="0">
                <a:latin typeface="Arial Black"/>
                <a:cs typeface="Arial Black"/>
              </a:rPr>
              <a:t>some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basic </a:t>
            </a:r>
            <a:r>
              <a:rPr sz="1200" spc="-160" dirty="0">
                <a:latin typeface="Arial Black"/>
                <a:cs typeface="Arial Black"/>
              </a:rPr>
              <a:t>activities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carry </a:t>
            </a:r>
            <a:r>
              <a:rPr sz="1200" spc="-125" dirty="0">
                <a:latin typeface="Arial Black"/>
                <a:cs typeface="Arial Black"/>
              </a:rPr>
              <a:t>out, </a:t>
            </a:r>
            <a:r>
              <a:rPr sz="1200" spc="-170" dirty="0">
                <a:latin typeface="Arial Black"/>
                <a:cs typeface="Arial Black"/>
              </a:rPr>
              <a:t>some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60" dirty="0">
                <a:latin typeface="Arial Black"/>
                <a:cs typeface="Arial Black"/>
              </a:rPr>
              <a:t>are best  </a:t>
            </a:r>
            <a:r>
              <a:rPr sz="1200" spc="-175" dirty="0">
                <a:latin typeface="Arial Black"/>
                <a:cs typeface="Arial Black"/>
              </a:rPr>
              <a:t>practices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server</a:t>
            </a:r>
            <a:r>
              <a:rPr sz="1200" spc="-265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maintenance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-105" dirty="0">
                <a:latin typeface="Arial"/>
                <a:cs typeface="Arial"/>
              </a:rPr>
              <a:t>URL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Options</a:t>
            </a:r>
            <a:endParaRPr sz="1800">
              <a:latin typeface="Arial"/>
              <a:cs typeface="Arial"/>
            </a:endParaRPr>
          </a:p>
          <a:p>
            <a:pPr marL="12700" marR="88900">
              <a:lnSpc>
                <a:spcPct val="110800"/>
              </a:lnSpc>
              <a:spcBef>
                <a:spcPts val="1430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65" dirty="0">
                <a:latin typeface="Arial Black"/>
                <a:cs typeface="Arial Black"/>
              </a:rPr>
              <a:t>commands </a:t>
            </a:r>
            <a:r>
              <a:rPr sz="1200" spc="-175" dirty="0">
                <a:latin typeface="Arial Black"/>
                <a:cs typeface="Arial Black"/>
              </a:rPr>
              <a:t>when </a:t>
            </a:r>
            <a:r>
              <a:rPr sz="1200" spc="-130" dirty="0">
                <a:latin typeface="Arial Black"/>
                <a:cs typeface="Arial Black"/>
              </a:rPr>
              <a:t>appended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instance </a:t>
            </a:r>
            <a:r>
              <a:rPr sz="1200" spc="-215" dirty="0">
                <a:latin typeface="Arial Black"/>
                <a:cs typeface="Arial Black"/>
              </a:rPr>
              <a:t>URL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carry </a:t>
            </a:r>
            <a:r>
              <a:rPr sz="1200" spc="-114" dirty="0">
                <a:latin typeface="Arial Black"/>
                <a:cs typeface="Arial Black"/>
              </a:rPr>
              <a:t>out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50" dirty="0">
                <a:latin typeface="Arial Black"/>
                <a:cs typeface="Arial Black"/>
              </a:rPr>
              <a:t>relevant </a:t>
            </a:r>
            <a:r>
              <a:rPr sz="1200" spc="-160" dirty="0">
                <a:latin typeface="Arial Black"/>
                <a:cs typeface="Arial Black"/>
              </a:rPr>
              <a:t>actions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r>
              <a:rPr sz="1200" spc="-40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instance.</a:t>
            </a:r>
            <a:endParaRPr sz="1200">
              <a:latin typeface="Arial Black"/>
              <a:cs typeface="Arial Black"/>
            </a:endParaRPr>
          </a:p>
          <a:p>
            <a:pPr marL="12700" marR="1322705">
              <a:lnSpc>
                <a:spcPts val="3000"/>
              </a:lnSpc>
              <a:spcBef>
                <a:spcPts val="350"/>
              </a:spcBef>
            </a:pPr>
            <a:r>
              <a:rPr sz="1200" b="1" spc="10" dirty="0">
                <a:latin typeface="Arial"/>
                <a:cs typeface="Arial"/>
              </a:rPr>
              <a:t>http://localhost:8080/jenkins/exit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50" dirty="0">
                <a:latin typeface="Arial Black"/>
                <a:cs typeface="Arial Black"/>
              </a:rPr>
              <a:t>shutdown </a:t>
            </a:r>
            <a:r>
              <a:rPr sz="1200" spc="-160" dirty="0">
                <a:latin typeface="Arial Black"/>
                <a:cs typeface="Arial Black"/>
              </a:rPr>
              <a:t>jenkins  </a:t>
            </a:r>
            <a:r>
              <a:rPr sz="1200" b="1" spc="10" dirty="0">
                <a:latin typeface="Arial"/>
                <a:cs typeface="Arial"/>
              </a:rPr>
              <a:t>http://localhost:8080/jenkins/restart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55" dirty="0">
                <a:latin typeface="Arial Black"/>
                <a:cs typeface="Arial Black"/>
              </a:rPr>
              <a:t>restart </a:t>
            </a:r>
            <a:r>
              <a:rPr sz="1200" spc="-160" dirty="0">
                <a:latin typeface="Arial Black"/>
                <a:cs typeface="Arial Black"/>
              </a:rPr>
              <a:t>jenkins  </a:t>
            </a:r>
            <a:r>
              <a:rPr sz="1200" b="1" spc="10" dirty="0">
                <a:latin typeface="Arial"/>
                <a:cs typeface="Arial"/>
              </a:rPr>
              <a:t>http://localhost:8080/jenkins/reload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reload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45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configuration</a:t>
            </a:r>
            <a:endParaRPr sz="1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b="1" spc="-55" dirty="0">
                <a:latin typeface="Arial"/>
                <a:cs typeface="Arial"/>
              </a:rPr>
              <a:t>Backup </a:t>
            </a:r>
            <a:r>
              <a:rPr sz="1800" b="1" spc="-70" dirty="0">
                <a:latin typeface="Arial"/>
                <a:cs typeface="Arial"/>
              </a:rPr>
              <a:t>Jenkins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20" dirty="0">
                <a:latin typeface="Arial"/>
                <a:cs typeface="Arial"/>
              </a:rPr>
              <a:t>Home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900"/>
              </a:lnSpc>
              <a:spcBef>
                <a:spcPts val="1440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50" dirty="0">
                <a:latin typeface="Arial Black"/>
                <a:cs typeface="Arial Black"/>
              </a:rPr>
              <a:t>Home </a:t>
            </a:r>
            <a:r>
              <a:rPr sz="1200" spc="-140" dirty="0">
                <a:latin typeface="Arial Black"/>
                <a:cs typeface="Arial Black"/>
              </a:rPr>
              <a:t>directory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14" dirty="0">
                <a:latin typeface="Arial Black"/>
                <a:cs typeface="Arial Black"/>
              </a:rPr>
              <a:t>nothing but </a:t>
            </a:r>
            <a:r>
              <a:rPr sz="1200" spc="-145" dirty="0">
                <a:latin typeface="Arial Black"/>
                <a:cs typeface="Arial Black"/>
              </a:rPr>
              <a:t>the location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35" dirty="0">
                <a:latin typeface="Arial Black"/>
                <a:cs typeface="Arial Black"/>
              </a:rPr>
              <a:t>drive </a:t>
            </a:r>
            <a:r>
              <a:rPr sz="1200" spc="-175" dirty="0">
                <a:latin typeface="Arial Black"/>
                <a:cs typeface="Arial Black"/>
              </a:rPr>
              <a:t>where </a:t>
            </a:r>
            <a:r>
              <a:rPr sz="1200" spc="-195" dirty="0">
                <a:latin typeface="Arial Black"/>
                <a:cs typeface="Arial Black"/>
              </a:rPr>
              <a:t>Jenkins  </a:t>
            </a:r>
            <a:r>
              <a:rPr sz="1200" spc="-165" dirty="0">
                <a:latin typeface="Arial Black"/>
                <a:cs typeface="Arial Black"/>
              </a:rPr>
              <a:t>stores </a:t>
            </a:r>
            <a:r>
              <a:rPr sz="1200" spc="-140" dirty="0">
                <a:latin typeface="Arial Black"/>
                <a:cs typeface="Arial Black"/>
              </a:rPr>
              <a:t>all </a:t>
            </a:r>
            <a:r>
              <a:rPr sz="1200" spc="-125" dirty="0">
                <a:latin typeface="Arial Black"/>
                <a:cs typeface="Arial Black"/>
              </a:rPr>
              <a:t>information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jobs,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75" dirty="0">
                <a:latin typeface="Arial Black"/>
                <a:cs typeface="Arial Black"/>
              </a:rPr>
              <a:t>etc. </a:t>
            </a: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location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40" dirty="0">
                <a:latin typeface="Arial Black"/>
                <a:cs typeface="Arial Black"/>
              </a:rPr>
              <a:t>home directory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be  </a:t>
            </a:r>
            <a:r>
              <a:rPr sz="1200" spc="-180" dirty="0">
                <a:latin typeface="Arial Black"/>
                <a:cs typeface="Arial Black"/>
              </a:rPr>
              <a:t>seen </a:t>
            </a:r>
            <a:r>
              <a:rPr sz="1200" spc="-175" dirty="0">
                <a:latin typeface="Arial Black"/>
                <a:cs typeface="Arial Black"/>
              </a:rPr>
              <a:t>when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→ </a:t>
            </a:r>
            <a:r>
              <a:rPr sz="1200" spc="-125" dirty="0">
                <a:latin typeface="Arial Black"/>
                <a:cs typeface="Arial Black"/>
              </a:rPr>
              <a:t>Configure</a:t>
            </a:r>
            <a:r>
              <a:rPr sz="1200" spc="-260" dirty="0">
                <a:latin typeface="Arial Black"/>
                <a:cs typeface="Arial Black"/>
              </a:rPr>
              <a:t> </a:t>
            </a:r>
            <a:r>
              <a:rPr sz="1200" spc="-180" dirty="0">
                <a:latin typeface="Arial Black"/>
                <a:cs typeface="Arial Black"/>
              </a:rPr>
              <a:t>system.</a:t>
            </a:r>
            <a:endParaRPr sz="1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892809"/>
            <a:ext cx="590169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0800"/>
              </a:lnSpc>
              <a:spcBef>
                <a:spcPts val="100"/>
              </a:spcBef>
            </a:pPr>
            <a:r>
              <a:rPr sz="1200" spc="-185" dirty="0">
                <a:latin typeface="Arial Black"/>
                <a:cs typeface="Arial Black"/>
              </a:rPr>
              <a:t>Set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partition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85" dirty="0">
                <a:latin typeface="Arial Black"/>
                <a:cs typeface="Arial Black"/>
              </a:rPr>
              <a:t>has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most </a:t>
            </a:r>
            <a:r>
              <a:rPr sz="1200" spc="-145" dirty="0">
                <a:latin typeface="Arial Black"/>
                <a:cs typeface="Arial Black"/>
              </a:rPr>
              <a:t>free </a:t>
            </a:r>
            <a:r>
              <a:rPr sz="1200" spc="-150" dirty="0">
                <a:latin typeface="Arial Black"/>
                <a:cs typeface="Arial Black"/>
              </a:rPr>
              <a:t>disk-space </a:t>
            </a:r>
            <a:r>
              <a:rPr sz="1200" dirty="0">
                <a:latin typeface="Arial Black"/>
                <a:cs typeface="Arial Black"/>
              </a:rPr>
              <a:t>– </a:t>
            </a:r>
            <a:r>
              <a:rPr sz="1200" spc="-180" dirty="0">
                <a:latin typeface="Arial Black"/>
                <a:cs typeface="Arial Black"/>
              </a:rPr>
              <a:t>Since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5" dirty="0">
                <a:latin typeface="Arial Black"/>
                <a:cs typeface="Arial Black"/>
              </a:rPr>
              <a:t>would 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5" dirty="0">
                <a:latin typeface="Arial Black"/>
                <a:cs typeface="Arial Black"/>
              </a:rPr>
              <a:t>taking </a:t>
            </a:r>
            <a:r>
              <a:rPr sz="1200" spc="-165" dirty="0">
                <a:latin typeface="Arial Black"/>
                <a:cs typeface="Arial Black"/>
              </a:rPr>
              <a:t>source </a:t>
            </a:r>
            <a:r>
              <a:rPr sz="1200" spc="-155" dirty="0">
                <a:latin typeface="Arial Black"/>
                <a:cs typeface="Arial Black"/>
              </a:rPr>
              <a:t>code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various </a:t>
            </a:r>
            <a:r>
              <a:rPr sz="1200" spc="-135" dirty="0">
                <a:latin typeface="Arial Black"/>
                <a:cs typeface="Arial Black"/>
              </a:rPr>
              <a:t>jobs </a:t>
            </a:r>
            <a:r>
              <a:rPr sz="1200" spc="-125" dirty="0">
                <a:latin typeface="Arial Black"/>
                <a:cs typeface="Arial Black"/>
              </a:rPr>
              <a:t>defined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05" dirty="0">
                <a:latin typeface="Arial Black"/>
                <a:cs typeface="Arial Black"/>
              </a:rPr>
              <a:t>doing </a:t>
            </a:r>
            <a:r>
              <a:rPr sz="1200" spc="-145" dirty="0">
                <a:latin typeface="Arial Black"/>
                <a:cs typeface="Arial Black"/>
              </a:rPr>
              <a:t>continuous </a:t>
            </a:r>
            <a:r>
              <a:rPr sz="1200" spc="-130" dirty="0">
                <a:latin typeface="Arial Black"/>
                <a:cs typeface="Arial Black"/>
              </a:rPr>
              <a:t>builds, </a:t>
            </a:r>
            <a:r>
              <a:rPr sz="1200" spc="-195" dirty="0">
                <a:latin typeface="Arial Black"/>
                <a:cs typeface="Arial Black"/>
              </a:rPr>
              <a:t>always  </a:t>
            </a:r>
            <a:r>
              <a:rPr sz="1200" spc="-160" dirty="0">
                <a:latin typeface="Arial Black"/>
                <a:cs typeface="Arial Black"/>
              </a:rPr>
              <a:t>ensure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50" dirty="0">
                <a:latin typeface="Arial Black"/>
                <a:cs typeface="Arial Black"/>
              </a:rPr>
              <a:t>setup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35" dirty="0">
                <a:latin typeface="Arial Black"/>
                <a:cs typeface="Arial Black"/>
              </a:rPr>
              <a:t>drive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85" dirty="0">
                <a:latin typeface="Arial Black"/>
                <a:cs typeface="Arial Black"/>
              </a:rPr>
              <a:t>has </a:t>
            </a:r>
            <a:r>
              <a:rPr sz="1200" spc="-125" dirty="0">
                <a:latin typeface="Arial Black"/>
                <a:cs typeface="Arial Black"/>
              </a:rPr>
              <a:t>enough </a:t>
            </a:r>
            <a:r>
              <a:rPr sz="1200" spc="-135" dirty="0">
                <a:latin typeface="Arial Black"/>
                <a:cs typeface="Arial Black"/>
              </a:rPr>
              <a:t>hard </a:t>
            </a:r>
            <a:r>
              <a:rPr sz="1200" spc="-165" dirty="0">
                <a:latin typeface="Arial Black"/>
                <a:cs typeface="Arial Black"/>
              </a:rPr>
              <a:t>disk </a:t>
            </a:r>
            <a:r>
              <a:rPr sz="1200" spc="-185" dirty="0">
                <a:latin typeface="Arial Black"/>
                <a:cs typeface="Arial Black"/>
              </a:rPr>
              <a:t>space. </a:t>
            </a: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35" dirty="0">
                <a:latin typeface="Arial Black"/>
                <a:cs typeface="Arial Black"/>
              </a:rPr>
              <a:t>hard </a:t>
            </a:r>
            <a:r>
              <a:rPr sz="1200" spc="-165" dirty="0">
                <a:latin typeface="Arial Black"/>
                <a:cs typeface="Arial Black"/>
              </a:rPr>
              <a:t>disk  </a:t>
            </a:r>
            <a:r>
              <a:rPr sz="1200" spc="-145" dirty="0">
                <a:latin typeface="Arial Black"/>
                <a:cs typeface="Arial Black"/>
              </a:rPr>
              <a:t>runs </a:t>
            </a:r>
            <a:r>
              <a:rPr sz="1200" spc="-114" dirty="0">
                <a:latin typeface="Arial Black"/>
                <a:cs typeface="Arial Black"/>
              </a:rPr>
              <a:t>out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85" dirty="0">
                <a:latin typeface="Arial Black"/>
                <a:cs typeface="Arial Black"/>
              </a:rPr>
              <a:t>space, </a:t>
            </a:r>
            <a:r>
              <a:rPr sz="1200" spc="-140" dirty="0">
                <a:latin typeface="Arial Black"/>
                <a:cs typeface="Arial Black"/>
              </a:rPr>
              <a:t>then all </a:t>
            </a:r>
            <a:r>
              <a:rPr sz="1200" spc="-130" dirty="0">
                <a:latin typeface="Arial Black"/>
                <a:cs typeface="Arial Black"/>
              </a:rPr>
              <a:t>builds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instance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60" dirty="0">
                <a:latin typeface="Arial Black"/>
                <a:cs typeface="Arial Black"/>
              </a:rPr>
              <a:t>start</a:t>
            </a:r>
            <a:r>
              <a:rPr sz="1200" spc="70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failing.</a:t>
            </a:r>
            <a:endParaRPr sz="1200">
              <a:latin typeface="Arial Black"/>
              <a:cs typeface="Arial Black"/>
            </a:endParaRPr>
          </a:p>
          <a:p>
            <a:pPr marL="12700" marR="389890">
              <a:lnSpc>
                <a:spcPct val="110800"/>
              </a:lnSpc>
              <a:spcBef>
                <a:spcPts val="1405"/>
              </a:spcBef>
            </a:pPr>
            <a:r>
              <a:rPr sz="1200" spc="-135" dirty="0">
                <a:latin typeface="Arial Black"/>
                <a:cs typeface="Arial Black"/>
              </a:rPr>
              <a:t>Another </a:t>
            </a:r>
            <a:r>
              <a:rPr sz="1200" spc="-160" dirty="0">
                <a:latin typeface="Arial Black"/>
                <a:cs typeface="Arial Black"/>
              </a:rPr>
              <a:t>best </a:t>
            </a:r>
            <a:r>
              <a:rPr sz="1200" spc="-165" dirty="0">
                <a:latin typeface="Arial Black"/>
                <a:cs typeface="Arial Black"/>
              </a:rPr>
              <a:t>practice is </a:t>
            </a:r>
            <a:r>
              <a:rPr sz="1200" spc="-110" dirty="0">
                <a:latin typeface="Arial Black"/>
                <a:cs typeface="Arial Black"/>
              </a:rPr>
              <a:t>to </a:t>
            </a:r>
            <a:r>
              <a:rPr sz="1200" spc="-160" dirty="0">
                <a:latin typeface="Arial Black"/>
                <a:cs typeface="Arial Black"/>
              </a:rPr>
              <a:t>write </a:t>
            </a:r>
            <a:r>
              <a:rPr sz="1200" spc="-145" dirty="0">
                <a:latin typeface="Arial Black"/>
                <a:cs typeface="Arial Black"/>
              </a:rPr>
              <a:t>cron </a:t>
            </a:r>
            <a:r>
              <a:rPr sz="1200" spc="-135" dirty="0">
                <a:latin typeface="Arial Black"/>
                <a:cs typeface="Arial Black"/>
              </a:rPr>
              <a:t>jobs </a:t>
            </a:r>
            <a:r>
              <a:rPr sz="1200" spc="-110" dirty="0">
                <a:latin typeface="Arial Black"/>
                <a:cs typeface="Arial Black"/>
              </a:rPr>
              <a:t>or </a:t>
            </a:r>
            <a:r>
              <a:rPr sz="1200" spc="-160" dirty="0">
                <a:latin typeface="Arial Black"/>
                <a:cs typeface="Arial Black"/>
              </a:rPr>
              <a:t>maintenance </a:t>
            </a:r>
            <a:r>
              <a:rPr sz="1200" spc="-195" dirty="0">
                <a:latin typeface="Arial Black"/>
                <a:cs typeface="Arial Black"/>
              </a:rPr>
              <a:t>tasks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5" dirty="0">
                <a:latin typeface="Arial Black"/>
                <a:cs typeface="Arial Black"/>
              </a:rPr>
              <a:t>carry </a:t>
            </a:r>
            <a:r>
              <a:rPr sz="1200" spc="-114" dirty="0">
                <a:latin typeface="Arial Black"/>
                <a:cs typeface="Arial Black"/>
              </a:rPr>
              <a:t>out  </a:t>
            </a:r>
            <a:r>
              <a:rPr sz="1200" spc="-125" dirty="0">
                <a:latin typeface="Arial Black"/>
                <a:cs typeface="Arial Black"/>
              </a:rPr>
              <a:t>clean-up </a:t>
            </a:r>
            <a:r>
              <a:rPr sz="1200" spc="-140" dirty="0">
                <a:latin typeface="Arial Black"/>
                <a:cs typeface="Arial Black"/>
              </a:rPr>
              <a:t>operations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avoid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disk </a:t>
            </a:r>
            <a:r>
              <a:rPr sz="1200" spc="-175" dirty="0">
                <a:latin typeface="Arial Black"/>
                <a:cs typeface="Arial Black"/>
              </a:rPr>
              <a:t>where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50" dirty="0">
                <a:latin typeface="Arial Black"/>
                <a:cs typeface="Arial Black"/>
              </a:rPr>
              <a:t>setup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becoming</a:t>
            </a:r>
            <a:r>
              <a:rPr sz="1200" spc="-15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full.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704" y="2866974"/>
            <a:ext cx="4437380" cy="3727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- </a:t>
            </a:r>
            <a:r>
              <a:rPr sz="2200" b="1" spc="-45" dirty="0">
                <a:solidFill>
                  <a:srgbClr val="2E5395"/>
                </a:solidFill>
                <a:latin typeface="Arial"/>
                <a:cs typeface="Arial"/>
              </a:rPr>
              <a:t>Continuous</a:t>
            </a:r>
            <a:r>
              <a:rPr sz="2200" b="1" spc="-80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5" dirty="0">
                <a:solidFill>
                  <a:srgbClr val="2E5395"/>
                </a:solidFill>
                <a:latin typeface="Arial"/>
                <a:cs typeface="Arial"/>
              </a:rPr>
              <a:t>Deployment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3424554"/>
            <a:ext cx="596519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35" dirty="0">
                <a:latin typeface="Arial Black"/>
                <a:cs typeface="Arial Black"/>
              </a:rPr>
              <a:t>provides </a:t>
            </a:r>
            <a:r>
              <a:rPr sz="1200" spc="-95" dirty="0">
                <a:latin typeface="Arial Black"/>
                <a:cs typeface="Arial Black"/>
              </a:rPr>
              <a:t>good </a:t>
            </a:r>
            <a:r>
              <a:rPr sz="1200" spc="-130" dirty="0">
                <a:latin typeface="Arial Black"/>
                <a:cs typeface="Arial Black"/>
              </a:rPr>
              <a:t>support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14" dirty="0">
                <a:latin typeface="Arial Black"/>
                <a:cs typeface="Arial Black"/>
              </a:rPr>
              <a:t>providing </a:t>
            </a:r>
            <a:r>
              <a:rPr sz="1200" spc="-140" dirty="0">
                <a:latin typeface="Arial Black"/>
                <a:cs typeface="Arial Black"/>
              </a:rPr>
              <a:t>continuous </a:t>
            </a:r>
            <a:r>
              <a:rPr sz="1200" spc="-135" dirty="0">
                <a:latin typeface="Arial Black"/>
                <a:cs typeface="Arial Black"/>
              </a:rPr>
              <a:t>deployment and </a:t>
            </a:r>
            <a:r>
              <a:rPr sz="1200" spc="-140" dirty="0">
                <a:latin typeface="Arial Black"/>
                <a:cs typeface="Arial Black"/>
              </a:rPr>
              <a:t>delivery. </a:t>
            </a: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14" dirty="0">
                <a:latin typeface="Arial Black"/>
                <a:cs typeface="Arial Black"/>
              </a:rPr>
              <a:t>you  </a:t>
            </a:r>
            <a:r>
              <a:rPr sz="1200" spc="-130" dirty="0">
                <a:latin typeface="Arial Black"/>
                <a:cs typeface="Arial Black"/>
              </a:rPr>
              <a:t>look </a:t>
            </a:r>
            <a:r>
              <a:rPr sz="1200" spc="-160" dirty="0">
                <a:latin typeface="Arial Black"/>
                <a:cs typeface="Arial Black"/>
              </a:rPr>
              <a:t>at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flow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55" dirty="0">
                <a:latin typeface="Arial Black"/>
                <a:cs typeface="Arial Black"/>
              </a:rPr>
              <a:t>any </a:t>
            </a:r>
            <a:r>
              <a:rPr sz="1200" spc="-165" dirty="0">
                <a:latin typeface="Arial Black"/>
                <a:cs typeface="Arial Black"/>
              </a:rPr>
              <a:t>software </a:t>
            </a:r>
            <a:r>
              <a:rPr sz="1200" spc="-140" dirty="0">
                <a:latin typeface="Arial Black"/>
                <a:cs typeface="Arial Black"/>
              </a:rPr>
              <a:t>development </a:t>
            </a:r>
            <a:r>
              <a:rPr sz="1200" spc="-114" dirty="0">
                <a:latin typeface="Arial Black"/>
                <a:cs typeface="Arial Black"/>
              </a:rPr>
              <a:t>through </a:t>
            </a:r>
            <a:r>
              <a:rPr sz="1200" spc="-135" dirty="0">
                <a:latin typeface="Arial Black"/>
                <a:cs typeface="Arial Black"/>
              </a:rPr>
              <a:t>deployment, </a:t>
            </a:r>
            <a:r>
              <a:rPr sz="1200" spc="-120" dirty="0">
                <a:latin typeface="Arial Black"/>
                <a:cs typeface="Arial Black"/>
              </a:rPr>
              <a:t>it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204" dirty="0">
                <a:latin typeface="Arial Black"/>
                <a:cs typeface="Arial Black"/>
              </a:rPr>
              <a:t>as </a:t>
            </a:r>
            <a:r>
              <a:rPr sz="1200" spc="-170" dirty="0">
                <a:latin typeface="Arial Black"/>
                <a:cs typeface="Arial Black"/>
              </a:rPr>
              <a:t>shown  </a:t>
            </a:r>
            <a:r>
              <a:rPr sz="1200" spc="-150" dirty="0">
                <a:latin typeface="Arial Black"/>
                <a:cs typeface="Arial Black"/>
              </a:rPr>
              <a:t>below.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6440804"/>
            <a:ext cx="583882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main </a:t>
            </a:r>
            <a:r>
              <a:rPr sz="1200" spc="-135" dirty="0">
                <a:latin typeface="Arial Black"/>
                <a:cs typeface="Arial Black"/>
              </a:rPr>
              <a:t>part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35" dirty="0">
                <a:latin typeface="Arial Black"/>
                <a:cs typeface="Arial Black"/>
              </a:rPr>
              <a:t>Continuous deployment </a:t>
            </a:r>
            <a:r>
              <a:rPr sz="1200" spc="-175" dirty="0">
                <a:latin typeface="Arial Black"/>
                <a:cs typeface="Arial Black"/>
              </a:rPr>
              <a:t>is </a:t>
            </a:r>
            <a:r>
              <a:rPr sz="1200" spc="-110" dirty="0">
                <a:latin typeface="Arial Black"/>
                <a:cs typeface="Arial Black"/>
              </a:rPr>
              <a:t>to </a:t>
            </a:r>
            <a:r>
              <a:rPr sz="1200" spc="-160" dirty="0">
                <a:latin typeface="Arial Black"/>
                <a:cs typeface="Arial Black"/>
              </a:rPr>
              <a:t>ensure </a:t>
            </a:r>
            <a:r>
              <a:rPr sz="1200" spc="-140" dirty="0">
                <a:latin typeface="Arial Black"/>
                <a:cs typeface="Arial Black"/>
              </a:rPr>
              <a:t>that the entire </a:t>
            </a:r>
            <a:r>
              <a:rPr sz="1200" spc="-175" dirty="0">
                <a:latin typeface="Arial Black"/>
                <a:cs typeface="Arial Black"/>
              </a:rPr>
              <a:t>process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65" dirty="0">
                <a:latin typeface="Arial Black"/>
                <a:cs typeface="Arial Black"/>
              </a:rPr>
              <a:t>is  </a:t>
            </a:r>
            <a:r>
              <a:rPr sz="1200" spc="-170" dirty="0">
                <a:latin typeface="Arial Black"/>
                <a:cs typeface="Arial Black"/>
              </a:rPr>
              <a:t>shown </a:t>
            </a:r>
            <a:r>
              <a:rPr sz="1200" spc="-145" dirty="0">
                <a:latin typeface="Arial Black"/>
                <a:cs typeface="Arial Black"/>
              </a:rPr>
              <a:t>above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5" dirty="0">
                <a:latin typeface="Arial Black"/>
                <a:cs typeface="Arial Black"/>
              </a:rPr>
              <a:t>automated.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80" dirty="0">
                <a:latin typeface="Arial Black"/>
                <a:cs typeface="Arial Black"/>
              </a:rPr>
              <a:t>achieves </a:t>
            </a:r>
            <a:r>
              <a:rPr sz="1200" spc="-140" dirty="0">
                <a:latin typeface="Arial Black"/>
                <a:cs typeface="Arial Black"/>
              </a:rPr>
              <a:t>all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55" dirty="0">
                <a:latin typeface="Arial Black"/>
                <a:cs typeface="Arial Black"/>
              </a:rPr>
              <a:t>via </a:t>
            </a:r>
            <a:r>
              <a:rPr sz="1200" spc="-150" dirty="0">
                <a:latin typeface="Arial Black"/>
                <a:cs typeface="Arial Black"/>
              </a:rPr>
              <a:t>various </a:t>
            </a:r>
            <a:r>
              <a:rPr sz="1200" spc="-130" dirty="0">
                <a:latin typeface="Arial Black"/>
                <a:cs typeface="Arial Black"/>
              </a:rPr>
              <a:t>plugins,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50" dirty="0">
                <a:latin typeface="Arial Black"/>
                <a:cs typeface="Arial Black"/>
              </a:rPr>
              <a:t>them  </a:t>
            </a:r>
            <a:r>
              <a:rPr sz="1200" spc="-120" dirty="0">
                <a:latin typeface="Arial Black"/>
                <a:cs typeface="Arial Black"/>
              </a:rPr>
              <a:t>being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“Deploy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5" dirty="0">
                <a:latin typeface="Arial Black"/>
                <a:cs typeface="Arial Black"/>
              </a:rPr>
              <a:t>container </a:t>
            </a:r>
            <a:r>
              <a:rPr sz="1200" spc="-135" dirty="0">
                <a:latin typeface="Arial Black"/>
                <a:cs typeface="Arial Black"/>
              </a:rPr>
              <a:t>Plugin”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229" dirty="0">
                <a:latin typeface="Arial Black"/>
                <a:cs typeface="Arial Black"/>
              </a:rPr>
              <a:t>was </a:t>
            </a:r>
            <a:r>
              <a:rPr sz="1200" spc="-175" dirty="0">
                <a:latin typeface="Arial Black"/>
                <a:cs typeface="Arial Black"/>
              </a:rPr>
              <a:t>seen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earlier</a:t>
            </a:r>
            <a:r>
              <a:rPr sz="1200" spc="105" dirty="0">
                <a:latin typeface="Arial Black"/>
                <a:cs typeface="Arial Black"/>
              </a:rPr>
              <a:t> </a:t>
            </a:r>
            <a:r>
              <a:rPr sz="1200" spc="-170" dirty="0">
                <a:latin typeface="Arial Black"/>
                <a:cs typeface="Arial Black"/>
              </a:rPr>
              <a:t>lessons.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71600" y="4232147"/>
            <a:ext cx="4391025" cy="2037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780915"/>
            <a:ext cx="5947410" cy="180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845">
              <a:lnSpc>
                <a:spcPct val="110900"/>
              </a:lnSpc>
              <a:spcBef>
                <a:spcPts val="100"/>
              </a:spcBef>
            </a:pPr>
            <a:r>
              <a:rPr sz="1200" spc="-170" dirty="0">
                <a:latin typeface="Arial Black"/>
                <a:cs typeface="Arial Black"/>
              </a:rPr>
              <a:t>There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0" dirty="0">
                <a:latin typeface="Arial Black"/>
                <a:cs typeface="Arial Black"/>
              </a:rPr>
              <a:t>actually </a:t>
            </a:r>
            <a:r>
              <a:rPr sz="1200" spc="-135" dirty="0">
                <a:latin typeface="Arial Black"/>
                <a:cs typeface="Arial Black"/>
              </a:rPr>
              <a:t>give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45" dirty="0">
                <a:latin typeface="Arial Black"/>
                <a:cs typeface="Arial Black"/>
              </a:rPr>
              <a:t>graphical representation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35" dirty="0">
                <a:latin typeface="Arial Black"/>
                <a:cs typeface="Arial Black"/>
              </a:rPr>
              <a:t>Continuous deployment </a:t>
            </a:r>
            <a:r>
              <a:rPr sz="1200" spc="-170" dirty="0">
                <a:latin typeface="Arial Black"/>
                <a:cs typeface="Arial Black"/>
              </a:rPr>
              <a:t>process. But </a:t>
            </a:r>
            <a:r>
              <a:rPr sz="1200" spc="-140" dirty="0">
                <a:latin typeface="Arial Black"/>
                <a:cs typeface="Arial Black"/>
              </a:rPr>
              <a:t>first </a:t>
            </a:r>
            <a:r>
              <a:rPr sz="1200" spc="-160" dirty="0">
                <a:latin typeface="Arial Black"/>
                <a:cs typeface="Arial Black"/>
              </a:rPr>
              <a:t>lets </a:t>
            </a:r>
            <a:r>
              <a:rPr sz="1200" spc="-175" dirty="0">
                <a:latin typeface="Arial Black"/>
                <a:cs typeface="Arial Black"/>
              </a:rPr>
              <a:t>create </a:t>
            </a:r>
            <a:r>
              <a:rPr sz="1200" spc="-135" dirty="0">
                <a:latin typeface="Arial Black"/>
                <a:cs typeface="Arial Black"/>
              </a:rPr>
              <a:t>another </a:t>
            </a:r>
            <a:r>
              <a:rPr sz="1200" spc="-145" dirty="0">
                <a:latin typeface="Arial Black"/>
                <a:cs typeface="Arial Black"/>
              </a:rPr>
              <a:t>project </a:t>
            </a:r>
            <a:r>
              <a:rPr sz="1200" spc="-125" dirty="0">
                <a:latin typeface="Arial Black"/>
                <a:cs typeface="Arial Black"/>
              </a:rPr>
              <a:t>in </a:t>
            </a:r>
            <a:r>
              <a:rPr sz="1200" spc="-185" dirty="0">
                <a:latin typeface="Arial Black"/>
                <a:cs typeface="Arial Black"/>
              </a:rPr>
              <a:t>Jenkins, </a:t>
            </a:r>
            <a:r>
              <a:rPr sz="1200" spc="-170" dirty="0">
                <a:latin typeface="Arial Black"/>
                <a:cs typeface="Arial Black"/>
              </a:rPr>
              <a:t>so </a:t>
            </a:r>
            <a:r>
              <a:rPr sz="1200" spc="-140" dirty="0">
                <a:latin typeface="Arial Black"/>
                <a:cs typeface="Arial Black"/>
              </a:rPr>
              <a:t>that  </a:t>
            </a:r>
            <a:r>
              <a:rPr sz="1200" spc="-225" dirty="0">
                <a:latin typeface="Arial Black"/>
                <a:cs typeface="Arial Black"/>
              </a:rPr>
              <a:t>we </a:t>
            </a:r>
            <a:r>
              <a:rPr sz="1200" spc="-190" dirty="0">
                <a:latin typeface="Arial Black"/>
                <a:cs typeface="Arial Black"/>
              </a:rPr>
              <a:t>can see </a:t>
            </a:r>
            <a:r>
              <a:rPr sz="1200" spc="-160" dirty="0">
                <a:latin typeface="Arial Black"/>
                <a:cs typeface="Arial Black"/>
              </a:rPr>
              <a:t>best </a:t>
            </a:r>
            <a:r>
              <a:rPr sz="1200" spc="-165" dirty="0">
                <a:latin typeface="Arial Black"/>
                <a:cs typeface="Arial Black"/>
              </a:rPr>
              <a:t>how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80" dirty="0">
                <a:latin typeface="Arial Black"/>
                <a:cs typeface="Arial Black"/>
              </a:rPr>
              <a:t>works.</a:t>
            </a:r>
            <a:endParaRPr sz="1200">
              <a:latin typeface="Arial Black"/>
              <a:cs typeface="Arial Black"/>
            </a:endParaRPr>
          </a:p>
          <a:p>
            <a:pPr marL="12700" marR="520065">
              <a:lnSpc>
                <a:spcPct val="110800"/>
              </a:lnSpc>
              <a:spcBef>
                <a:spcPts val="1400"/>
              </a:spcBef>
            </a:pPr>
            <a:r>
              <a:rPr sz="1200" spc="-165" dirty="0">
                <a:latin typeface="Arial Black"/>
                <a:cs typeface="Arial Black"/>
              </a:rPr>
              <a:t>Let’s </a:t>
            </a:r>
            <a:r>
              <a:rPr sz="1200" spc="-175" dirty="0">
                <a:latin typeface="Arial Black"/>
                <a:cs typeface="Arial Black"/>
              </a:rPr>
              <a:t>create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50" dirty="0">
                <a:latin typeface="Arial Black"/>
                <a:cs typeface="Arial Black"/>
              </a:rPr>
              <a:t>simple </a:t>
            </a:r>
            <a:r>
              <a:rPr sz="1200" spc="-140" dirty="0">
                <a:latin typeface="Arial Black"/>
                <a:cs typeface="Arial Black"/>
              </a:rPr>
              <a:t>project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65" dirty="0">
                <a:latin typeface="Arial Black"/>
                <a:cs typeface="Arial Black"/>
              </a:rPr>
              <a:t>emulates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QA </a:t>
            </a:r>
            <a:r>
              <a:rPr sz="1200" spc="-165" dirty="0">
                <a:latin typeface="Arial Black"/>
                <a:cs typeface="Arial Black"/>
              </a:rPr>
              <a:t>stage,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50" dirty="0">
                <a:latin typeface="Arial Black"/>
                <a:cs typeface="Arial Black"/>
              </a:rPr>
              <a:t>does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5" dirty="0">
                <a:latin typeface="Arial Black"/>
                <a:cs typeface="Arial Black"/>
              </a:rPr>
              <a:t>test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35" dirty="0">
                <a:latin typeface="Arial Black"/>
                <a:cs typeface="Arial Black"/>
              </a:rPr>
              <a:t>Helloworld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application.</a:t>
            </a:r>
            <a:endParaRPr sz="1200">
              <a:latin typeface="Arial Black"/>
              <a:cs typeface="Arial Black"/>
            </a:endParaRPr>
          </a:p>
          <a:p>
            <a:pPr marL="12700" marR="5080">
              <a:lnSpc>
                <a:spcPct val="110800"/>
              </a:lnSpc>
              <a:spcBef>
                <a:spcPts val="1405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85" dirty="0">
                <a:latin typeface="Arial Black"/>
                <a:cs typeface="Arial Black"/>
              </a:rPr>
              <a:t>New </a:t>
            </a:r>
            <a:r>
              <a:rPr sz="1200" spc="-155" dirty="0">
                <a:latin typeface="Arial Black"/>
                <a:cs typeface="Arial Black"/>
              </a:rPr>
              <a:t>Item. Choose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55" dirty="0">
                <a:latin typeface="Arial Black"/>
                <a:cs typeface="Arial Black"/>
              </a:rPr>
              <a:t>‘Freestyle  </a:t>
            </a:r>
            <a:r>
              <a:rPr sz="1200" spc="-130" dirty="0">
                <a:latin typeface="Arial Black"/>
                <a:cs typeface="Arial Black"/>
              </a:rPr>
              <a:t>project’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project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05" dirty="0">
                <a:latin typeface="Arial Black"/>
                <a:cs typeface="Arial Black"/>
              </a:rPr>
              <a:t>‘QA’.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Ok </a:t>
            </a:r>
            <a:r>
              <a:rPr sz="1200" spc="-114" dirty="0">
                <a:latin typeface="Arial Black"/>
                <a:cs typeface="Arial Black"/>
              </a:rPr>
              <a:t>button to </a:t>
            </a:r>
            <a:r>
              <a:rPr sz="1200" spc="-175" dirty="0">
                <a:latin typeface="Arial Black"/>
                <a:cs typeface="Arial Black"/>
              </a:rPr>
              <a:t>create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4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project.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9725" cy="3695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3590671"/>
            <a:ext cx="590169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65" dirty="0">
                <a:latin typeface="Arial Black"/>
                <a:cs typeface="Arial Black"/>
              </a:rPr>
              <a:t>example, </a:t>
            </a:r>
            <a:r>
              <a:rPr sz="1200" spc="-225" dirty="0">
                <a:latin typeface="Arial Black"/>
                <a:cs typeface="Arial Black"/>
              </a:rPr>
              <a:t>we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45" dirty="0">
                <a:latin typeface="Arial Black"/>
                <a:cs typeface="Arial Black"/>
              </a:rPr>
              <a:t>keeping </a:t>
            </a:r>
            <a:r>
              <a:rPr sz="1200" spc="-125" dirty="0">
                <a:latin typeface="Arial Black"/>
                <a:cs typeface="Arial Black"/>
              </a:rPr>
              <a:t>it </a:t>
            </a:r>
            <a:r>
              <a:rPr sz="1200" spc="-150" dirty="0">
                <a:latin typeface="Arial Black"/>
                <a:cs typeface="Arial Black"/>
              </a:rPr>
              <a:t>simple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50" dirty="0">
                <a:latin typeface="Arial Black"/>
                <a:cs typeface="Arial Black"/>
              </a:rPr>
              <a:t>just </a:t>
            </a:r>
            <a:r>
              <a:rPr sz="1200" spc="-140" dirty="0">
                <a:latin typeface="Arial Black"/>
                <a:cs typeface="Arial Black"/>
              </a:rPr>
              <a:t>using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40" dirty="0">
                <a:latin typeface="Arial Black"/>
                <a:cs typeface="Arial Black"/>
              </a:rPr>
              <a:t>project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85" dirty="0">
                <a:latin typeface="Arial Black"/>
                <a:cs typeface="Arial Black"/>
              </a:rPr>
              <a:t>execute 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5" dirty="0">
                <a:latin typeface="Arial Black"/>
                <a:cs typeface="Arial Black"/>
              </a:rPr>
              <a:t>test </a:t>
            </a:r>
            <a:r>
              <a:rPr sz="1200" spc="-125" dirty="0">
                <a:latin typeface="Arial Black"/>
                <a:cs typeface="Arial Black"/>
              </a:rPr>
              <a:t>program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Helloworld</a:t>
            </a:r>
            <a:r>
              <a:rPr sz="1200" spc="-1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application.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701533"/>
            <a:ext cx="5240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0" dirty="0">
                <a:latin typeface="Arial Black"/>
                <a:cs typeface="Arial Black"/>
              </a:rPr>
              <a:t>So </a:t>
            </a:r>
            <a:r>
              <a:rPr sz="1200" spc="-114" dirty="0">
                <a:latin typeface="Arial Black"/>
                <a:cs typeface="Arial Black"/>
              </a:rPr>
              <a:t>our </a:t>
            </a:r>
            <a:r>
              <a:rPr sz="1200" spc="-140" dirty="0">
                <a:latin typeface="Arial Black"/>
                <a:cs typeface="Arial Black"/>
              </a:rPr>
              <a:t>project </a:t>
            </a:r>
            <a:r>
              <a:rPr sz="1200" spc="-130" dirty="0">
                <a:latin typeface="Arial Black"/>
                <a:cs typeface="Arial Black"/>
              </a:rPr>
              <a:t>QA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60" dirty="0">
                <a:latin typeface="Arial Black"/>
                <a:cs typeface="Arial Black"/>
              </a:rPr>
              <a:t>now </a:t>
            </a:r>
            <a:r>
              <a:rPr sz="1200" spc="-150" dirty="0">
                <a:latin typeface="Arial Black"/>
                <a:cs typeface="Arial Black"/>
              </a:rPr>
              <a:t>setup. </a:t>
            </a: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00" dirty="0">
                <a:latin typeface="Arial Black"/>
                <a:cs typeface="Arial Black"/>
              </a:rPr>
              <a:t>do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05" dirty="0">
                <a:latin typeface="Arial Black"/>
                <a:cs typeface="Arial Black"/>
              </a:rPr>
              <a:t>build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05" dirty="0">
                <a:latin typeface="Arial Black"/>
                <a:cs typeface="Arial Black"/>
              </a:rPr>
              <a:t>if </a:t>
            </a:r>
            <a:r>
              <a:rPr sz="1200" spc="-120" dirty="0">
                <a:latin typeface="Arial Black"/>
                <a:cs typeface="Arial Black"/>
              </a:rPr>
              <a:t>it </a:t>
            </a:r>
            <a:r>
              <a:rPr sz="1200" spc="-125" dirty="0">
                <a:latin typeface="Arial Black"/>
                <a:cs typeface="Arial Black"/>
              </a:rPr>
              <a:t>builds</a:t>
            </a:r>
            <a:r>
              <a:rPr sz="1200" spc="-280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properly.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914400"/>
            <a:ext cx="5400675" cy="2505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4195571"/>
            <a:ext cx="5381625" cy="3314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439539"/>
            <a:ext cx="5249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3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55" dirty="0">
                <a:latin typeface="Arial Black"/>
                <a:cs typeface="Arial Black"/>
              </a:rPr>
              <a:t>Now </a:t>
            </a:r>
            <a:r>
              <a:rPr sz="1200" spc="-10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5" dirty="0">
                <a:latin typeface="Arial Black"/>
                <a:cs typeface="Arial Black"/>
              </a:rPr>
              <a:t>you </a:t>
            </a:r>
            <a:r>
              <a:rPr sz="1200" spc="-135" dirty="0">
                <a:latin typeface="Arial Black"/>
                <a:cs typeface="Arial Black"/>
              </a:rPr>
              <a:t>Helloworld </a:t>
            </a:r>
            <a:r>
              <a:rPr sz="1200" spc="-140" dirty="0">
                <a:latin typeface="Arial Black"/>
                <a:cs typeface="Arial Black"/>
              </a:rPr>
              <a:t>project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Configure</a:t>
            </a:r>
            <a:r>
              <a:rPr sz="1200" spc="-9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79485"/>
            <a:ext cx="571881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4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project </a:t>
            </a:r>
            <a:r>
              <a:rPr sz="1200" spc="-130" dirty="0">
                <a:latin typeface="Arial Black"/>
                <a:cs typeface="Arial Black"/>
              </a:rPr>
              <a:t>configuration,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05" dirty="0">
                <a:latin typeface="Arial Black"/>
                <a:cs typeface="Arial Black"/>
              </a:rPr>
              <a:t>‘Add </a:t>
            </a:r>
            <a:r>
              <a:rPr sz="1200" spc="-100" dirty="0">
                <a:latin typeface="Arial Black"/>
                <a:cs typeface="Arial Black"/>
              </a:rPr>
              <a:t>post-build </a:t>
            </a:r>
            <a:r>
              <a:rPr sz="1200" spc="-140" dirty="0">
                <a:latin typeface="Arial Black"/>
                <a:cs typeface="Arial Black"/>
              </a:rPr>
              <a:t>action’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choose  </a:t>
            </a:r>
            <a:r>
              <a:rPr sz="1200" spc="-125" dirty="0">
                <a:latin typeface="Arial Black"/>
                <a:cs typeface="Arial Black"/>
              </a:rPr>
              <a:t>‘Build </a:t>
            </a:r>
            <a:r>
              <a:rPr sz="1200" spc="-130" dirty="0">
                <a:latin typeface="Arial Black"/>
                <a:cs typeface="Arial Black"/>
              </a:rPr>
              <a:t>other</a:t>
            </a:r>
            <a:r>
              <a:rPr sz="1200" spc="-35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projects’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00675" cy="333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4821173"/>
            <a:ext cx="5419725" cy="308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4191127"/>
            <a:ext cx="593852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5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‘Project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00" dirty="0">
                <a:latin typeface="Arial Black"/>
                <a:cs typeface="Arial Black"/>
              </a:rPr>
              <a:t>build’ </a:t>
            </a:r>
            <a:r>
              <a:rPr sz="1200" spc="-160" dirty="0">
                <a:latin typeface="Arial Black"/>
                <a:cs typeface="Arial Black"/>
              </a:rPr>
              <a:t>section,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35" dirty="0">
                <a:latin typeface="Arial Black"/>
                <a:cs typeface="Arial Black"/>
              </a:rPr>
              <a:t>QA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40" dirty="0">
                <a:latin typeface="Arial Black"/>
                <a:cs typeface="Arial Black"/>
              </a:rPr>
              <a:t>the project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14" dirty="0">
                <a:latin typeface="Arial Black"/>
                <a:cs typeface="Arial Black"/>
              </a:rPr>
              <a:t>to build. </a:t>
            </a: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 </a:t>
            </a:r>
            <a:r>
              <a:rPr sz="1200" spc="-165" dirty="0">
                <a:latin typeface="Arial Black"/>
                <a:cs typeface="Arial Black"/>
              </a:rPr>
              <a:t>leave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30" dirty="0">
                <a:latin typeface="Arial Black"/>
                <a:cs typeface="Arial Black"/>
              </a:rPr>
              <a:t>default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30" dirty="0">
                <a:latin typeface="Arial Black"/>
                <a:cs typeface="Arial Black"/>
              </a:rPr>
              <a:t>‘Trigger </a:t>
            </a:r>
            <a:r>
              <a:rPr sz="1200" spc="-125" dirty="0">
                <a:latin typeface="Arial Black"/>
                <a:cs typeface="Arial Black"/>
              </a:rPr>
              <a:t>only </a:t>
            </a:r>
            <a:r>
              <a:rPr sz="1200" spc="-100" dirty="0">
                <a:latin typeface="Arial Black"/>
                <a:cs typeface="Arial Black"/>
              </a:rPr>
              <a:t>if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175" dirty="0">
                <a:latin typeface="Arial Black"/>
                <a:cs typeface="Arial Black"/>
              </a:rPr>
              <a:t>is </a:t>
            </a:r>
            <a:r>
              <a:rPr sz="1200" spc="-145" dirty="0">
                <a:latin typeface="Arial Black"/>
                <a:cs typeface="Arial Black"/>
              </a:rPr>
              <a:t>stable’.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05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Save</a:t>
            </a:r>
            <a:r>
              <a:rPr sz="1200" spc="5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button.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300466"/>
            <a:ext cx="590232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6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Build the </a:t>
            </a:r>
            <a:r>
              <a:rPr sz="1200" spc="-135" dirty="0">
                <a:latin typeface="Arial Black"/>
                <a:cs typeface="Arial Black"/>
              </a:rPr>
              <a:t>Helloworld </a:t>
            </a:r>
            <a:r>
              <a:rPr sz="1200" spc="-140" dirty="0">
                <a:latin typeface="Arial Black"/>
                <a:cs typeface="Arial Black"/>
              </a:rPr>
              <a:t>project. </a:t>
            </a:r>
            <a:r>
              <a:rPr sz="1200" spc="-160" dirty="0">
                <a:latin typeface="Arial Black"/>
                <a:cs typeface="Arial Black"/>
              </a:rPr>
              <a:t>Now </a:t>
            </a:r>
            <a:r>
              <a:rPr sz="1200" spc="-105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Console </a:t>
            </a:r>
            <a:r>
              <a:rPr sz="1200" spc="-125" dirty="0">
                <a:latin typeface="Arial Black"/>
                <a:cs typeface="Arial Black"/>
              </a:rPr>
              <a:t>output,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0" dirty="0">
                <a:latin typeface="Arial Black"/>
                <a:cs typeface="Arial Black"/>
              </a:rPr>
              <a:t>also 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145" dirty="0">
                <a:latin typeface="Arial Black"/>
                <a:cs typeface="Arial Black"/>
              </a:rPr>
              <a:t>after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Helloworld </a:t>
            </a:r>
            <a:r>
              <a:rPr sz="1200" spc="-140" dirty="0">
                <a:latin typeface="Arial Black"/>
                <a:cs typeface="Arial Black"/>
              </a:rPr>
              <a:t>project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75" dirty="0">
                <a:latin typeface="Arial Black"/>
                <a:cs typeface="Arial Black"/>
              </a:rPr>
              <a:t>successfully </a:t>
            </a:r>
            <a:r>
              <a:rPr sz="1200" spc="-120" dirty="0">
                <a:latin typeface="Arial Black"/>
                <a:cs typeface="Arial Black"/>
              </a:rPr>
              <a:t>built,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build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QA </a:t>
            </a:r>
            <a:r>
              <a:rPr sz="1200" spc="-140" dirty="0">
                <a:latin typeface="Arial Black"/>
                <a:cs typeface="Arial Black"/>
              </a:rPr>
              <a:t>project </a:t>
            </a:r>
            <a:r>
              <a:rPr sz="1200" spc="-150" dirty="0">
                <a:latin typeface="Arial Black"/>
                <a:cs typeface="Arial Black"/>
              </a:rPr>
              <a:t>will  </a:t>
            </a:r>
            <a:r>
              <a:rPr sz="1200" spc="-160" dirty="0">
                <a:latin typeface="Arial Black"/>
                <a:cs typeface="Arial Black"/>
              </a:rPr>
              <a:t>also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happen.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00675" cy="3095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04800" y="304800"/>
            <a:ext cx="7164705" cy="9450705"/>
            <a:chOff x="304800" y="304800"/>
            <a:chExt cx="7164705" cy="9450705"/>
          </a:xfrm>
        </p:grpSpPr>
        <p:sp>
          <p:nvSpPr>
            <p:cNvPr id="6" name="object 6"/>
            <p:cNvSpPr/>
            <p:nvPr/>
          </p:nvSpPr>
          <p:spPr>
            <a:xfrm>
              <a:off x="914400" y="4796028"/>
              <a:ext cx="5400675" cy="33329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3543427"/>
            <a:ext cx="594487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7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80" dirty="0">
                <a:latin typeface="Arial Black"/>
                <a:cs typeface="Arial Black"/>
              </a:rPr>
              <a:t>Let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45" dirty="0">
                <a:latin typeface="Arial Black"/>
                <a:cs typeface="Arial Black"/>
              </a:rPr>
              <a:t>install </a:t>
            </a:r>
            <a:r>
              <a:rPr sz="1200" spc="-140" dirty="0">
                <a:latin typeface="Arial Black"/>
                <a:cs typeface="Arial Black"/>
              </a:rPr>
              <a:t>the Delivery </a:t>
            </a:r>
            <a:r>
              <a:rPr sz="1200" spc="-125" dirty="0">
                <a:latin typeface="Arial Black"/>
                <a:cs typeface="Arial Black"/>
              </a:rPr>
              <a:t>pipeline </a:t>
            </a:r>
            <a:r>
              <a:rPr sz="1200" spc="-114" dirty="0">
                <a:latin typeface="Arial Black"/>
                <a:cs typeface="Arial Black"/>
              </a:rPr>
              <a:t>plugin.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20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→ </a:t>
            </a:r>
            <a:r>
              <a:rPr sz="1200" spc="-140" dirty="0">
                <a:latin typeface="Arial Black"/>
                <a:cs typeface="Arial Black"/>
              </a:rPr>
              <a:t>Manage  </a:t>
            </a:r>
            <a:r>
              <a:rPr sz="1200" spc="-135" dirty="0">
                <a:latin typeface="Arial Black"/>
                <a:cs typeface="Arial Black"/>
              </a:rPr>
              <a:t>Plugin’s. 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40" dirty="0">
                <a:latin typeface="Arial Black"/>
                <a:cs typeface="Arial Black"/>
              </a:rPr>
              <a:t>tab, </a:t>
            </a:r>
            <a:r>
              <a:rPr sz="1200" spc="-185" dirty="0">
                <a:latin typeface="Arial Black"/>
                <a:cs typeface="Arial Black"/>
              </a:rPr>
              <a:t>search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30" dirty="0">
                <a:latin typeface="Arial Black"/>
                <a:cs typeface="Arial Black"/>
              </a:rPr>
              <a:t>‘Delivery </a:t>
            </a:r>
            <a:r>
              <a:rPr sz="1200" spc="-140" dirty="0">
                <a:latin typeface="Arial Black"/>
                <a:cs typeface="Arial Black"/>
              </a:rPr>
              <a:t>Pipeline </a:t>
            </a:r>
            <a:r>
              <a:rPr sz="1200" spc="-125" dirty="0">
                <a:latin typeface="Arial Black"/>
                <a:cs typeface="Arial Black"/>
              </a:rPr>
              <a:t>Plugin’.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4" dirty="0">
                <a:latin typeface="Arial Black"/>
                <a:cs typeface="Arial Black"/>
              </a:rPr>
              <a:t>On </a:t>
            </a:r>
            <a:r>
              <a:rPr sz="1200" spc="-150" dirty="0">
                <a:latin typeface="Arial Black"/>
                <a:cs typeface="Arial Black"/>
              </a:rPr>
              <a:t>Install </a:t>
            </a:r>
            <a:r>
              <a:rPr sz="1200" spc="-145" dirty="0">
                <a:latin typeface="Arial Black"/>
                <a:cs typeface="Arial Black"/>
              </a:rPr>
              <a:t>without  </a:t>
            </a:r>
            <a:r>
              <a:rPr sz="1200" spc="-170" dirty="0">
                <a:latin typeface="Arial Black"/>
                <a:cs typeface="Arial Black"/>
              </a:rPr>
              <a:t>Restart. </a:t>
            </a: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25" dirty="0">
                <a:latin typeface="Arial Black"/>
                <a:cs typeface="Arial Black"/>
              </a:rPr>
              <a:t>done, </a:t>
            </a:r>
            <a:r>
              <a:rPr sz="1200" spc="-155" dirty="0">
                <a:latin typeface="Arial Black"/>
                <a:cs typeface="Arial Black"/>
              </a:rPr>
              <a:t>restart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r>
              <a:rPr sz="1200" spc="-165" dirty="0">
                <a:latin typeface="Arial Black"/>
                <a:cs typeface="Arial Black"/>
              </a:rPr>
              <a:t> instance.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684770"/>
            <a:ext cx="588137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8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90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the Delivery </a:t>
            </a:r>
            <a:r>
              <a:rPr sz="1200" spc="-130" dirty="0">
                <a:latin typeface="Arial Black"/>
                <a:cs typeface="Arial Black"/>
              </a:rPr>
              <a:t>pipeline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50" dirty="0">
                <a:latin typeface="Arial Black"/>
                <a:cs typeface="Arial Black"/>
              </a:rPr>
              <a:t>action,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25" dirty="0">
                <a:latin typeface="Arial Black"/>
                <a:cs typeface="Arial Black"/>
              </a:rPr>
              <a:t>+  </a:t>
            </a:r>
            <a:r>
              <a:rPr sz="1200" spc="-145" dirty="0">
                <a:latin typeface="Arial Black"/>
                <a:cs typeface="Arial Black"/>
              </a:rPr>
              <a:t>symbol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0" dirty="0">
                <a:latin typeface="Arial Black"/>
                <a:cs typeface="Arial Black"/>
              </a:rPr>
              <a:t>Tab </a:t>
            </a:r>
            <a:r>
              <a:rPr sz="1200" spc="-170" dirty="0">
                <a:latin typeface="Arial Black"/>
                <a:cs typeface="Arial Black"/>
              </a:rPr>
              <a:t>next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00" dirty="0">
                <a:latin typeface="Arial Black"/>
                <a:cs typeface="Arial Black"/>
              </a:rPr>
              <a:t>‘All’</a:t>
            </a:r>
            <a:r>
              <a:rPr sz="1200" spc="-45" dirty="0">
                <a:latin typeface="Arial Black"/>
                <a:cs typeface="Arial Black"/>
              </a:rPr>
              <a:t> </a:t>
            </a:r>
            <a:r>
              <a:rPr sz="1200" spc="-170" dirty="0">
                <a:latin typeface="Arial Black"/>
                <a:cs typeface="Arial Black"/>
              </a:rPr>
              <a:t>Tab.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9250" cy="2457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4351020"/>
            <a:ext cx="5133975" cy="3152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3200527"/>
            <a:ext cx="572960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9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60" dirty="0">
                <a:latin typeface="Arial Black"/>
                <a:cs typeface="Arial Black"/>
              </a:rPr>
              <a:t>Enter </a:t>
            </a:r>
            <a:r>
              <a:rPr sz="1200" spc="-155" dirty="0">
                <a:latin typeface="Arial Black"/>
                <a:cs typeface="Arial Black"/>
              </a:rPr>
              <a:t>any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0" dirty="0">
                <a:latin typeface="Arial Black"/>
                <a:cs typeface="Arial Black"/>
              </a:rPr>
              <a:t>View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0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30" dirty="0">
                <a:latin typeface="Arial Black"/>
                <a:cs typeface="Arial Black"/>
              </a:rPr>
              <a:t>‘Delivery </a:t>
            </a:r>
            <a:r>
              <a:rPr sz="1200" spc="-140" dirty="0">
                <a:latin typeface="Arial Black"/>
                <a:cs typeface="Arial Black"/>
              </a:rPr>
              <a:t>Pipeline  </a:t>
            </a:r>
            <a:r>
              <a:rPr sz="1200" spc="-160" dirty="0">
                <a:latin typeface="Arial Black"/>
                <a:cs typeface="Arial Black"/>
              </a:rPr>
              <a:t>View’.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6836411"/>
            <a:ext cx="102234" cy="102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7022465"/>
            <a:ext cx="102234" cy="102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0" y="7208521"/>
            <a:ext cx="102234" cy="102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000" y="7394576"/>
            <a:ext cx="102234" cy="102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3000" y="7580630"/>
            <a:ext cx="102234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2004" y="6186297"/>
            <a:ext cx="5672455" cy="153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10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next </a:t>
            </a:r>
            <a:r>
              <a:rPr sz="1200" spc="-175" dirty="0">
                <a:latin typeface="Arial Black"/>
                <a:cs typeface="Arial Black"/>
              </a:rPr>
              <a:t>screen,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5" dirty="0">
                <a:latin typeface="Arial Black"/>
                <a:cs typeface="Arial Black"/>
              </a:rPr>
              <a:t>leave </a:t>
            </a:r>
            <a:r>
              <a:rPr sz="1200" spc="-135" dirty="0">
                <a:latin typeface="Arial Black"/>
                <a:cs typeface="Arial Black"/>
              </a:rPr>
              <a:t>the default </a:t>
            </a:r>
            <a:r>
              <a:rPr sz="1200" spc="-130" dirty="0">
                <a:latin typeface="Arial Black"/>
                <a:cs typeface="Arial Black"/>
              </a:rPr>
              <a:t>options.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0" dirty="0">
                <a:latin typeface="Arial Black"/>
                <a:cs typeface="Arial Black"/>
              </a:rPr>
              <a:t>change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55" dirty="0">
                <a:latin typeface="Arial Black"/>
                <a:cs typeface="Arial Black"/>
              </a:rPr>
              <a:t>settings</a:t>
            </a:r>
            <a:r>
              <a:rPr sz="1200" spc="-25" dirty="0">
                <a:latin typeface="Arial Black"/>
                <a:cs typeface="Arial Black"/>
              </a:rPr>
              <a:t> </a:t>
            </a:r>
            <a:r>
              <a:rPr sz="1200" spc="25" dirty="0">
                <a:latin typeface="Arial Black"/>
                <a:cs typeface="Arial Black"/>
              </a:rPr>
              <a:t>−</a:t>
            </a:r>
            <a:endParaRPr sz="1200">
              <a:latin typeface="Arial Black"/>
              <a:cs typeface="Arial Black"/>
            </a:endParaRPr>
          </a:p>
          <a:p>
            <a:pPr marL="469265" marR="1643380">
              <a:lnSpc>
                <a:spcPct val="110900"/>
              </a:lnSpc>
              <a:spcBef>
                <a:spcPts val="1395"/>
              </a:spcBef>
            </a:pPr>
            <a:r>
              <a:rPr sz="1100" spc="-155" dirty="0">
                <a:latin typeface="Arial Black"/>
                <a:cs typeface="Arial Black"/>
              </a:rPr>
              <a:t>Ensure </a:t>
            </a:r>
            <a:r>
              <a:rPr sz="1100" spc="-130" dirty="0">
                <a:latin typeface="Arial Black"/>
                <a:cs typeface="Arial Black"/>
              </a:rPr>
              <a:t>the </a:t>
            </a:r>
            <a:r>
              <a:rPr sz="1100" spc="-105" dirty="0">
                <a:latin typeface="Arial Black"/>
                <a:cs typeface="Arial Black"/>
              </a:rPr>
              <a:t>option </a:t>
            </a:r>
            <a:r>
              <a:rPr sz="1100" spc="-140" dirty="0">
                <a:latin typeface="Arial Black"/>
                <a:cs typeface="Arial Black"/>
              </a:rPr>
              <a:t>‘Show </a:t>
            </a:r>
            <a:r>
              <a:rPr sz="1100" spc="-160" dirty="0">
                <a:latin typeface="Arial Black"/>
                <a:cs typeface="Arial Black"/>
              </a:rPr>
              <a:t>static </a:t>
            </a:r>
            <a:r>
              <a:rPr sz="1100" spc="-150" dirty="0">
                <a:latin typeface="Arial Black"/>
                <a:cs typeface="Arial Black"/>
              </a:rPr>
              <a:t>analysis </a:t>
            </a:r>
            <a:r>
              <a:rPr sz="1100" spc="-135" dirty="0">
                <a:latin typeface="Arial Black"/>
                <a:cs typeface="Arial Black"/>
              </a:rPr>
              <a:t>results’ </a:t>
            </a:r>
            <a:r>
              <a:rPr sz="1100" spc="-155" dirty="0">
                <a:latin typeface="Arial Black"/>
                <a:cs typeface="Arial Black"/>
              </a:rPr>
              <a:t>is </a:t>
            </a:r>
            <a:r>
              <a:rPr sz="1100" spc="-165" dirty="0">
                <a:latin typeface="Arial Black"/>
                <a:cs typeface="Arial Black"/>
              </a:rPr>
              <a:t>checked.  </a:t>
            </a:r>
            <a:r>
              <a:rPr sz="1100" spc="-155" dirty="0">
                <a:latin typeface="Arial Black"/>
                <a:cs typeface="Arial Black"/>
              </a:rPr>
              <a:t>Ensure </a:t>
            </a:r>
            <a:r>
              <a:rPr sz="1100" spc="-130" dirty="0">
                <a:latin typeface="Arial Black"/>
                <a:cs typeface="Arial Black"/>
              </a:rPr>
              <a:t>the </a:t>
            </a:r>
            <a:r>
              <a:rPr sz="1100" spc="-105" dirty="0">
                <a:latin typeface="Arial Black"/>
                <a:cs typeface="Arial Black"/>
              </a:rPr>
              <a:t>option </a:t>
            </a:r>
            <a:r>
              <a:rPr sz="1100" spc="-140" dirty="0">
                <a:latin typeface="Arial Black"/>
                <a:cs typeface="Arial Black"/>
              </a:rPr>
              <a:t>‘Show </a:t>
            </a:r>
            <a:r>
              <a:rPr sz="1100" spc="-120" dirty="0">
                <a:latin typeface="Arial Black"/>
                <a:cs typeface="Arial Black"/>
              </a:rPr>
              <a:t>total </a:t>
            </a:r>
            <a:r>
              <a:rPr sz="1100" spc="-100" dirty="0">
                <a:latin typeface="Arial Black"/>
                <a:cs typeface="Arial Black"/>
              </a:rPr>
              <a:t>build </a:t>
            </a:r>
            <a:r>
              <a:rPr sz="1100" spc="-120" dirty="0">
                <a:latin typeface="Arial Black"/>
                <a:cs typeface="Arial Black"/>
              </a:rPr>
              <a:t>time’ </a:t>
            </a:r>
            <a:r>
              <a:rPr sz="1100" spc="-155" dirty="0">
                <a:latin typeface="Arial Black"/>
                <a:cs typeface="Arial Black"/>
              </a:rPr>
              <a:t>is</a:t>
            </a:r>
            <a:r>
              <a:rPr sz="1100" spc="-150" dirty="0">
                <a:latin typeface="Arial Black"/>
                <a:cs typeface="Arial Black"/>
              </a:rPr>
              <a:t> </a:t>
            </a:r>
            <a:r>
              <a:rPr sz="1100" spc="-160" dirty="0">
                <a:latin typeface="Arial Black"/>
                <a:cs typeface="Arial Black"/>
              </a:rPr>
              <a:t>checked.</a:t>
            </a:r>
            <a:endParaRPr sz="1100">
              <a:latin typeface="Arial Black"/>
              <a:cs typeface="Arial Black"/>
            </a:endParaRPr>
          </a:p>
          <a:p>
            <a:pPr marL="469265" marR="125730">
              <a:lnSpc>
                <a:spcPts val="1470"/>
              </a:lnSpc>
              <a:spcBef>
                <a:spcPts val="70"/>
              </a:spcBef>
            </a:pPr>
            <a:r>
              <a:rPr sz="1100" spc="-135" dirty="0">
                <a:latin typeface="Arial Black"/>
                <a:cs typeface="Arial Black"/>
              </a:rPr>
              <a:t>For </a:t>
            </a:r>
            <a:r>
              <a:rPr sz="1100" spc="-130" dirty="0">
                <a:latin typeface="Arial Black"/>
                <a:cs typeface="Arial Black"/>
              </a:rPr>
              <a:t>the </a:t>
            </a:r>
            <a:r>
              <a:rPr sz="1100" spc="-125" dirty="0">
                <a:latin typeface="Arial Black"/>
                <a:cs typeface="Arial Black"/>
              </a:rPr>
              <a:t>Initial </a:t>
            </a:r>
            <a:r>
              <a:rPr sz="1100" spc="-95" dirty="0">
                <a:latin typeface="Arial Black"/>
                <a:cs typeface="Arial Black"/>
              </a:rPr>
              <a:t>job </a:t>
            </a:r>
            <a:r>
              <a:rPr sz="1100" dirty="0">
                <a:latin typeface="Arial Black"/>
                <a:cs typeface="Arial Black"/>
              </a:rPr>
              <a:t>– </a:t>
            </a:r>
            <a:r>
              <a:rPr sz="1100" spc="-145" dirty="0">
                <a:latin typeface="Arial Black"/>
                <a:cs typeface="Arial Black"/>
              </a:rPr>
              <a:t>Enter </a:t>
            </a:r>
            <a:r>
              <a:rPr sz="1100" spc="-130" dirty="0">
                <a:latin typeface="Arial Black"/>
                <a:cs typeface="Arial Black"/>
              </a:rPr>
              <a:t>the </a:t>
            </a:r>
            <a:r>
              <a:rPr sz="1100" spc="-125" dirty="0">
                <a:latin typeface="Arial Black"/>
                <a:cs typeface="Arial Black"/>
              </a:rPr>
              <a:t>Helloworld </a:t>
            </a:r>
            <a:r>
              <a:rPr sz="1100" spc="-130" dirty="0">
                <a:latin typeface="Arial Black"/>
                <a:cs typeface="Arial Black"/>
              </a:rPr>
              <a:t>project </a:t>
            </a:r>
            <a:r>
              <a:rPr sz="1100" spc="-190" dirty="0">
                <a:latin typeface="Arial Black"/>
                <a:cs typeface="Arial Black"/>
              </a:rPr>
              <a:t>as </a:t>
            </a:r>
            <a:r>
              <a:rPr sz="1100" spc="-130" dirty="0">
                <a:latin typeface="Arial Black"/>
                <a:cs typeface="Arial Black"/>
              </a:rPr>
              <a:t>the </a:t>
            </a:r>
            <a:r>
              <a:rPr sz="1100" spc="-125" dirty="0">
                <a:latin typeface="Arial Black"/>
                <a:cs typeface="Arial Black"/>
              </a:rPr>
              <a:t>first </a:t>
            </a:r>
            <a:r>
              <a:rPr sz="1100" spc="-95" dirty="0">
                <a:latin typeface="Arial Black"/>
                <a:cs typeface="Arial Black"/>
              </a:rPr>
              <a:t>job </a:t>
            </a:r>
            <a:r>
              <a:rPr sz="1100" spc="-165" dirty="0">
                <a:latin typeface="Arial Black"/>
                <a:cs typeface="Arial Black"/>
              </a:rPr>
              <a:t>which </a:t>
            </a:r>
            <a:r>
              <a:rPr sz="1100" spc="-120" dirty="0">
                <a:latin typeface="Arial Black"/>
                <a:cs typeface="Arial Black"/>
              </a:rPr>
              <a:t>should </a:t>
            </a:r>
            <a:r>
              <a:rPr sz="1100" spc="-105" dirty="0">
                <a:latin typeface="Arial Black"/>
                <a:cs typeface="Arial Black"/>
              </a:rPr>
              <a:t>build.  </a:t>
            </a:r>
            <a:r>
              <a:rPr sz="1100" spc="-145" dirty="0">
                <a:latin typeface="Arial Black"/>
                <a:cs typeface="Arial Black"/>
              </a:rPr>
              <a:t>Enter any </a:t>
            </a:r>
            <a:r>
              <a:rPr sz="1100" spc="-150" dirty="0">
                <a:latin typeface="Arial Black"/>
                <a:cs typeface="Arial Black"/>
              </a:rPr>
              <a:t>name </a:t>
            </a:r>
            <a:r>
              <a:rPr sz="1100" spc="-95" dirty="0">
                <a:latin typeface="Arial Black"/>
                <a:cs typeface="Arial Black"/>
              </a:rPr>
              <a:t>for </a:t>
            </a:r>
            <a:r>
              <a:rPr sz="1100" spc="-130" dirty="0">
                <a:latin typeface="Arial Black"/>
                <a:cs typeface="Arial Black"/>
              </a:rPr>
              <a:t>the</a:t>
            </a:r>
            <a:r>
              <a:rPr sz="1100" spc="-260" dirty="0">
                <a:latin typeface="Arial Black"/>
                <a:cs typeface="Arial Black"/>
              </a:rPr>
              <a:t> </a:t>
            </a:r>
            <a:r>
              <a:rPr sz="1100" spc="-130" dirty="0">
                <a:latin typeface="Arial Black"/>
                <a:cs typeface="Arial Black"/>
              </a:rPr>
              <a:t>Pipeline</a:t>
            </a:r>
            <a:endParaRPr sz="1100">
              <a:latin typeface="Arial Black"/>
              <a:cs typeface="Arial Black"/>
            </a:endParaRPr>
          </a:p>
          <a:p>
            <a:pPr marL="469265">
              <a:lnSpc>
                <a:spcPct val="100000"/>
              </a:lnSpc>
              <a:spcBef>
                <a:spcPts val="65"/>
              </a:spcBef>
            </a:pPr>
            <a:r>
              <a:rPr sz="1100" spc="-165" dirty="0">
                <a:latin typeface="Arial Black"/>
                <a:cs typeface="Arial Black"/>
              </a:rPr>
              <a:t>Click </a:t>
            </a:r>
            <a:r>
              <a:rPr sz="1100" spc="-130" dirty="0">
                <a:latin typeface="Arial Black"/>
                <a:cs typeface="Arial Black"/>
              </a:rPr>
              <a:t>the </a:t>
            </a:r>
            <a:r>
              <a:rPr sz="1100" spc="-185" dirty="0">
                <a:latin typeface="Arial Black"/>
                <a:cs typeface="Arial Black"/>
              </a:rPr>
              <a:t>OK</a:t>
            </a:r>
            <a:r>
              <a:rPr sz="1100" spc="-114" dirty="0">
                <a:latin typeface="Arial Black"/>
                <a:cs typeface="Arial Black"/>
              </a:rPr>
              <a:t> </a:t>
            </a:r>
            <a:r>
              <a:rPr sz="1100" spc="-110" dirty="0">
                <a:latin typeface="Arial Black"/>
                <a:cs typeface="Arial Black"/>
              </a:rPr>
              <a:t>button.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914400"/>
            <a:ext cx="5086350" cy="2114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00" y="3805428"/>
            <a:ext cx="5361940" cy="2208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715380"/>
            <a:ext cx="583374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90" dirty="0">
                <a:latin typeface="Arial Black"/>
                <a:cs typeface="Arial Black"/>
              </a:rPr>
              <a:t>see a </a:t>
            </a:r>
            <a:r>
              <a:rPr sz="1200" spc="-140" dirty="0">
                <a:latin typeface="Arial Black"/>
                <a:cs typeface="Arial Black"/>
              </a:rPr>
              <a:t>great </a:t>
            </a:r>
            <a:r>
              <a:rPr sz="1200" spc="-180" dirty="0">
                <a:latin typeface="Arial Black"/>
                <a:cs typeface="Arial Black"/>
              </a:rPr>
              <a:t>view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entire delivery </a:t>
            </a:r>
            <a:r>
              <a:rPr sz="1200" spc="-125" dirty="0">
                <a:latin typeface="Arial Black"/>
                <a:cs typeface="Arial Black"/>
              </a:rPr>
              <a:t>pipeline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5" dirty="0">
                <a:latin typeface="Arial Black"/>
                <a:cs typeface="Arial Black"/>
              </a:rPr>
              <a:t>able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5" dirty="0">
                <a:latin typeface="Arial Black"/>
                <a:cs typeface="Arial Black"/>
              </a:rPr>
              <a:t>see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status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85" dirty="0">
                <a:latin typeface="Arial Black"/>
                <a:cs typeface="Arial Black"/>
              </a:rPr>
              <a:t>each </a:t>
            </a:r>
            <a:r>
              <a:rPr sz="1200" spc="-140" dirty="0">
                <a:latin typeface="Arial Black"/>
                <a:cs typeface="Arial Black"/>
              </a:rPr>
              <a:t>project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entire</a:t>
            </a:r>
            <a:r>
              <a:rPr sz="1200" spc="-65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pipeline.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0360" cy="4629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911097"/>
            <a:ext cx="472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25" dirty="0">
                <a:latin typeface="Arial Black"/>
                <a:cs typeface="Arial Black"/>
              </a:rPr>
              <a:t>Append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10" dirty="0">
                <a:latin typeface="Arial Black"/>
                <a:cs typeface="Arial Black"/>
              </a:rPr>
              <a:t>full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path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00" dirty="0">
                <a:latin typeface="Arial Black"/>
                <a:cs typeface="Arial Black"/>
              </a:rPr>
              <a:t>of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229" dirty="0">
                <a:latin typeface="Arial Black"/>
                <a:cs typeface="Arial Black"/>
              </a:rPr>
              <a:t>Java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compiler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location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to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85" dirty="0">
                <a:latin typeface="Arial Black"/>
                <a:cs typeface="Arial Black"/>
              </a:rPr>
              <a:t>System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Path.</a:t>
            </a:r>
            <a:endParaRPr sz="1200">
              <a:latin typeface="Arial Black"/>
              <a:cs typeface="Arial Black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14704" y="1295653"/>
          <a:ext cx="5938520" cy="761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4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spc="-155" dirty="0">
                          <a:latin typeface="Arial Black"/>
                          <a:cs typeface="Arial Black"/>
                        </a:rPr>
                        <a:t>OS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27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spc="-105" dirty="0">
                          <a:latin typeface="Arial Black"/>
                          <a:cs typeface="Arial Black"/>
                        </a:rPr>
                        <a:t>Output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27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951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Windows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8580" marR="69850">
                        <a:lnSpc>
                          <a:spcPts val="1460"/>
                        </a:lnSpc>
                        <a:spcBef>
                          <a:spcPts val="30"/>
                        </a:spcBef>
                      </a:pPr>
                      <a:r>
                        <a:rPr sz="1100" spc="-114" dirty="0">
                          <a:latin typeface="Arial Black"/>
                          <a:cs typeface="Arial Black"/>
                        </a:rPr>
                        <a:t>Append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the </a:t>
                      </a:r>
                      <a:r>
                        <a:rPr sz="1100" spc="-125" dirty="0">
                          <a:latin typeface="Arial Black"/>
                          <a:cs typeface="Arial Black"/>
                        </a:rPr>
                        <a:t>String; </a:t>
                      </a:r>
                      <a:r>
                        <a:rPr sz="1100" spc="-110" dirty="0">
                          <a:latin typeface="Arial Black"/>
                          <a:cs typeface="Arial Black"/>
                        </a:rPr>
                        <a:t>C:\Program </a:t>
                      </a:r>
                      <a:r>
                        <a:rPr sz="1100" spc="-120" dirty="0">
                          <a:latin typeface="Arial Black"/>
                          <a:cs typeface="Arial Black"/>
                        </a:rPr>
                        <a:t>Files\Java\jdk1.7.0_60\bin </a:t>
                      </a:r>
                      <a:r>
                        <a:rPr sz="1100" spc="-110" dirty="0">
                          <a:latin typeface="Arial Black"/>
                          <a:cs typeface="Arial Black"/>
                        </a:rPr>
                        <a:t>to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the </a:t>
                      </a:r>
                      <a:r>
                        <a:rPr sz="1100" spc="-120" dirty="0">
                          <a:latin typeface="Arial Black"/>
                          <a:cs typeface="Arial Black"/>
                        </a:rPr>
                        <a:t>end </a:t>
                      </a:r>
                      <a:r>
                        <a:rPr sz="1100" spc="-85" dirty="0">
                          <a:latin typeface="Arial Black"/>
                          <a:cs typeface="Arial Black"/>
                        </a:rPr>
                        <a:t>of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the </a:t>
                      </a:r>
                      <a:r>
                        <a:rPr sz="1100" spc="-170" dirty="0">
                          <a:latin typeface="Arial Black"/>
                          <a:cs typeface="Arial Black"/>
                        </a:rPr>
                        <a:t>system 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variable</a:t>
                      </a:r>
                      <a:r>
                        <a:rPr sz="1100" spc="-75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65" dirty="0">
                          <a:latin typeface="Arial Black"/>
                          <a:cs typeface="Arial Black"/>
                        </a:rPr>
                        <a:t>PATH.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381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marL="67945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b="1" spc="-30" dirty="0">
                          <a:latin typeface="Arial"/>
                          <a:cs typeface="Arial"/>
                        </a:rPr>
                        <a:t>Linux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10"/>
                        </a:lnSpc>
                        <a:spcBef>
                          <a:spcPts val="100"/>
                        </a:spcBef>
                      </a:pPr>
                      <a:r>
                        <a:rPr sz="1100" spc="-130" dirty="0">
                          <a:latin typeface="Arial Black"/>
                          <a:cs typeface="Arial Black"/>
                        </a:rPr>
                        <a:t>export</a:t>
                      </a:r>
                      <a:r>
                        <a:rPr sz="1100" spc="-70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130" dirty="0">
                          <a:latin typeface="Arial Black"/>
                          <a:cs typeface="Arial Black"/>
                        </a:rPr>
                        <a:t>PATH=$PATH:$JAVA_HOME/bin/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12700" marB="0">
                    <a:lnL w="6350">
                      <a:solidFill>
                        <a:srgbClr val="BEBEBE"/>
                      </a:solidFill>
                      <a:prstDash val="solid"/>
                    </a:lnL>
                    <a:lnR w="6350">
                      <a:solidFill>
                        <a:srgbClr val="BEBEBE"/>
                      </a:solidFill>
                      <a:prstDash val="solid"/>
                    </a:lnR>
                    <a:lnT w="6350">
                      <a:solidFill>
                        <a:srgbClr val="BEBEBE"/>
                      </a:solidFill>
                      <a:prstDash val="solid"/>
                    </a:lnT>
                    <a:lnB w="635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02004" y="2238502"/>
            <a:ext cx="5594985" cy="1275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5" dirty="0">
                <a:latin typeface="Arial Black"/>
                <a:cs typeface="Arial Black"/>
              </a:rPr>
              <a:t>Verify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command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java-version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from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command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prompt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210" dirty="0">
                <a:latin typeface="Arial Black"/>
                <a:cs typeface="Arial Black"/>
              </a:rPr>
              <a:t>as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explained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above.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-30" dirty="0">
                <a:latin typeface="Arial"/>
                <a:cs typeface="Arial"/>
              </a:rPr>
              <a:t>Step </a:t>
            </a:r>
            <a:r>
              <a:rPr sz="1800" b="1" spc="-45" dirty="0">
                <a:latin typeface="Arial"/>
                <a:cs typeface="Arial"/>
              </a:rPr>
              <a:t>3: </a:t>
            </a:r>
            <a:r>
              <a:rPr sz="1800" b="1" spc="5" dirty="0">
                <a:latin typeface="Arial"/>
                <a:cs typeface="Arial"/>
              </a:rPr>
              <a:t>Download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Tomcat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0800"/>
              </a:lnSpc>
              <a:spcBef>
                <a:spcPts val="1445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official </a:t>
            </a:r>
            <a:r>
              <a:rPr sz="1200" spc="-170" dirty="0">
                <a:latin typeface="Arial Black"/>
                <a:cs typeface="Arial Black"/>
              </a:rPr>
              <a:t>website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60" dirty="0">
                <a:latin typeface="Arial Black"/>
                <a:cs typeface="Arial Black"/>
              </a:rPr>
              <a:t>tomcat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u="sng" spc="-1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Tomcat</a:t>
            </a:r>
            <a:r>
              <a:rPr sz="1200" spc="-175" dirty="0">
                <a:latin typeface="Arial Black"/>
                <a:cs typeface="Arial Black"/>
              </a:rPr>
              <a:t>. </a:t>
            </a: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25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given </a:t>
            </a:r>
            <a:r>
              <a:rPr sz="1200" spc="-140" dirty="0">
                <a:latin typeface="Arial Black"/>
                <a:cs typeface="Arial Black"/>
              </a:rPr>
              <a:t>link, </a:t>
            </a:r>
            <a:r>
              <a:rPr sz="1200" spc="-125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get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45" dirty="0">
                <a:latin typeface="Arial Black"/>
                <a:cs typeface="Arial Black"/>
              </a:rPr>
              <a:t>home </a:t>
            </a:r>
            <a:r>
              <a:rPr sz="1200" spc="-140" dirty="0">
                <a:latin typeface="Arial Black"/>
                <a:cs typeface="Arial Black"/>
              </a:rPr>
              <a:t>page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tomcat </a:t>
            </a:r>
            <a:r>
              <a:rPr sz="1200" spc="-135" dirty="0">
                <a:latin typeface="Arial Black"/>
                <a:cs typeface="Arial Black"/>
              </a:rPr>
              <a:t>official </a:t>
            </a:r>
            <a:r>
              <a:rPr sz="1200" spc="-170" dirty="0">
                <a:latin typeface="Arial Black"/>
                <a:cs typeface="Arial Black"/>
              </a:rPr>
              <a:t>website </a:t>
            </a:r>
            <a:r>
              <a:rPr sz="1200" spc="-204" dirty="0">
                <a:latin typeface="Arial Black"/>
                <a:cs typeface="Arial Black"/>
              </a:rPr>
              <a:t>as </a:t>
            </a:r>
            <a:r>
              <a:rPr sz="1200" spc="-165" dirty="0">
                <a:latin typeface="Arial Black"/>
                <a:cs typeface="Arial Black"/>
              </a:rPr>
              <a:t>shown</a:t>
            </a:r>
            <a:r>
              <a:rPr sz="1200" spc="-19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below.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7611617"/>
            <a:ext cx="5848350" cy="119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90" dirty="0">
                <a:latin typeface="Arial Black"/>
                <a:cs typeface="Arial Black"/>
              </a:rPr>
              <a:t>Browse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link </a:t>
            </a:r>
            <a:r>
              <a:rPr sz="1200" u="sng" spc="-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https://tomcat.apache.org/download-70.cgi</a:t>
            </a:r>
            <a:r>
              <a:rPr sz="1200" spc="-125" dirty="0">
                <a:solidFill>
                  <a:srgbClr val="0462C1"/>
                </a:solidFill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get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download </a:t>
            </a:r>
            <a:r>
              <a:rPr sz="1200" spc="-105" dirty="0">
                <a:latin typeface="Arial Black"/>
                <a:cs typeface="Arial Black"/>
              </a:rPr>
              <a:t>for  </a:t>
            </a:r>
            <a:r>
              <a:rPr sz="1200" spc="-160" dirty="0">
                <a:latin typeface="Arial Black"/>
                <a:cs typeface="Arial Black"/>
              </a:rPr>
              <a:t>tomcat.</a:t>
            </a:r>
            <a:endParaRPr sz="1200">
              <a:latin typeface="Arial Black"/>
              <a:cs typeface="Arial Black"/>
            </a:endParaRPr>
          </a:p>
          <a:p>
            <a:pPr marL="12700" marR="610235">
              <a:lnSpc>
                <a:spcPct val="207500"/>
              </a:lnSpc>
              <a:spcBef>
                <a:spcPts val="10"/>
              </a:spcBef>
            </a:pP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‘Binary </a:t>
            </a:r>
            <a:r>
              <a:rPr sz="1200" spc="-125" dirty="0">
                <a:latin typeface="Arial Black"/>
                <a:cs typeface="Arial Black"/>
              </a:rPr>
              <a:t>Distributions’ </a:t>
            </a:r>
            <a:r>
              <a:rPr sz="1200" spc="-160" dirty="0">
                <a:latin typeface="Arial Black"/>
                <a:cs typeface="Arial Black"/>
              </a:rPr>
              <a:t>section. </a:t>
            </a:r>
            <a:r>
              <a:rPr sz="1200" spc="-140" dirty="0">
                <a:latin typeface="Arial Black"/>
                <a:cs typeface="Arial Black"/>
              </a:rPr>
              <a:t>Download the </a:t>
            </a:r>
            <a:r>
              <a:rPr sz="1200" spc="-95" dirty="0">
                <a:latin typeface="Arial Black"/>
                <a:cs typeface="Arial Black"/>
              </a:rPr>
              <a:t>32-bit </a:t>
            </a:r>
            <a:r>
              <a:rPr sz="1200" spc="-145" dirty="0">
                <a:latin typeface="Arial Black"/>
                <a:cs typeface="Arial Black"/>
              </a:rPr>
              <a:t>Windows </a:t>
            </a:r>
            <a:r>
              <a:rPr sz="1200" spc="-110" dirty="0">
                <a:latin typeface="Arial Black"/>
                <a:cs typeface="Arial Black"/>
              </a:rPr>
              <a:t>zip </a:t>
            </a:r>
            <a:r>
              <a:rPr sz="1200" spc="-130" dirty="0">
                <a:latin typeface="Arial Black"/>
                <a:cs typeface="Arial Black"/>
              </a:rPr>
              <a:t>file.  </a:t>
            </a:r>
            <a:r>
              <a:rPr sz="1200" spc="-170" dirty="0">
                <a:latin typeface="Arial Black"/>
                <a:cs typeface="Arial Black"/>
              </a:rPr>
              <a:t>Then </a:t>
            </a:r>
            <a:r>
              <a:rPr sz="1200" spc="-120" dirty="0">
                <a:latin typeface="Arial Black"/>
                <a:cs typeface="Arial Black"/>
              </a:rPr>
              <a:t>unzip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contents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downloaded </a:t>
            </a:r>
            <a:r>
              <a:rPr sz="1200" spc="-110" dirty="0">
                <a:latin typeface="Arial Black"/>
                <a:cs typeface="Arial Black"/>
              </a:rPr>
              <a:t>zip</a:t>
            </a:r>
            <a:r>
              <a:rPr sz="1200" spc="85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file.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3686936"/>
            <a:ext cx="4486275" cy="3752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601080"/>
            <a:ext cx="570611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 Black"/>
                <a:cs typeface="Arial Black"/>
              </a:rPr>
              <a:t>Another </a:t>
            </a:r>
            <a:r>
              <a:rPr sz="1200" spc="-150" dirty="0">
                <a:latin typeface="Arial Black"/>
                <a:cs typeface="Arial Black"/>
              </a:rPr>
              <a:t>famous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b="1" dirty="0">
                <a:latin typeface="Arial"/>
                <a:cs typeface="Arial"/>
              </a:rPr>
              <a:t>build </a:t>
            </a:r>
            <a:r>
              <a:rPr sz="1200" b="1" spc="-5" dirty="0">
                <a:latin typeface="Arial"/>
                <a:cs typeface="Arial"/>
              </a:rPr>
              <a:t>pipeline </a:t>
            </a:r>
            <a:r>
              <a:rPr sz="1200" b="1" spc="-20" dirty="0">
                <a:latin typeface="Arial"/>
                <a:cs typeface="Arial"/>
              </a:rPr>
              <a:t>plugin</a:t>
            </a:r>
            <a:r>
              <a:rPr sz="1200" spc="-20" dirty="0">
                <a:latin typeface="Arial Black"/>
                <a:cs typeface="Arial Black"/>
              </a:rPr>
              <a:t>. </a:t>
            </a:r>
            <a:r>
              <a:rPr sz="1200" spc="-170" dirty="0">
                <a:latin typeface="Arial Black"/>
                <a:cs typeface="Arial Black"/>
              </a:rPr>
              <a:t>Let’s </a:t>
            </a:r>
            <a:r>
              <a:rPr sz="1200" spc="-175" dirty="0">
                <a:latin typeface="Arial Black"/>
                <a:cs typeface="Arial Black"/>
              </a:rPr>
              <a:t>take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30" dirty="0">
                <a:latin typeface="Arial Black"/>
                <a:cs typeface="Arial Black"/>
              </a:rPr>
              <a:t>look </a:t>
            </a:r>
            <a:r>
              <a:rPr sz="1200" spc="-160" dirty="0">
                <a:latin typeface="Arial Black"/>
                <a:cs typeface="Arial Black"/>
              </a:rPr>
              <a:t>at</a:t>
            </a:r>
            <a:r>
              <a:rPr sz="1200" spc="-100" dirty="0">
                <a:latin typeface="Arial Black"/>
                <a:cs typeface="Arial Black"/>
              </a:rPr>
              <a:t> </a:t>
            </a:r>
            <a:r>
              <a:rPr sz="1200" spc="-145" dirty="0">
                <a:latin typeface="Arial Black"/>
                <a:cs typeface="Arial Black"/>
              </a:rPr>
              <a:t>this.</a:t>
            </a:r>
            <a:endParaRPr sz="1200">
              <a:latin typeface="Arial Black"/>
              <a:cs typeface="Arial Black"/>
            </a:endParaRPr>
          </a:p>
          <a:p>
            <a:pPr marL="12700" marR="5080">
              <a:lnSpc>
                <a:spcPct val="110800"/>
              </a:lnSpc>
              <a:spcBef>
                <a:spcPts val="1405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→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35" dirty="0">
                <a:latin typeface="Arial Black"/>
                <a:cs typeface="Arial Black"/>
              </a:rPr>
              <a:t>Plugin’s. 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40" dirty="0">
                <a:latin typeface="Arial Black"/>
                <a:cs typeface="Arial Black"/>
              </a:rPr>
              <a:t>tab, </a:t>
            </a:r>
            <a:r>
              <a:rPr sz="1200" spc="-185" dirty="0">
                <a:latin typeface="Arial Black"/>
                <a:cs typeface="Arial Black"/>
              </a:rPr>
              <a:t>search </a:t>
            </a:r>
            <a:r>
              <a:rPr sz="1200" spc="-105" dirty="0">
                <a:latin typeface="Arial Black"/>
                <a:cs typeface="Arial Black"/>
              </a:rPr>
              <a:t>for  </a:t>
            </a:r>
            <a:r>
              <a:rPr sz="1200" spc="-125" dirty="0">
                <a:latin typeface="Arial Black"/>
                <a:cs typeface="Arial Black"/>
              </a:rPr>
              <a:t>‘Build </a:t>
            </a:r>
            <a:r>
              <a:rPr sz="1200" spc="-145" dirty="0">
                <a:latin typeface="Arial Black"/>
                <a:cs typeface="Arial Black"/>
              </a:rPr>
              <a:t>Pipeline </a:t>
            </a:r>
            <a:r>
              <a:rPr sz="1200" spc="-125" dirty="0">
                <a:latin typeface="Arial Black"/>
                <a:cs typeface="Arial Black"/>
              </a:rPr>
              <a:t>Plugin’.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4" dirty="0">
                <a:latin typeface="Arial Black"/>
                <a:cs typeface="Arial Black"/>
              </a:rPr>
              <a:t>On </a:t>
            </a:r>
            <a:r>
              <a:rPr sz="1200" spc="-150" dirty="0">
                <a:latin typeface="Arial Black"/>
                <a:cs typeface="Arial Black"/>
              </a:rPr>
              <a:t>Install </a:t>
            </a:r>
            <a:r>
              <a:rPr sz="1200" spc="-145" dirty="0">
                <a:latin typeface="Arial Black"/>
                <a:cs typeface="Arial Black"/>
              </a:rPr>
              <a:t>without </a:t>
            </a:r>
            <a:r>
              <a:rPr sz="1200" spc="-170" dirty="0">
                <a:latin typeface="Arial Black"/>
                <a:cs typeface="Arial Black"/>
              </a:rPr>
              <a:t>Restart. </a:t>
            </a: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25" dirty="0">
                <a:latin typeface="Arial Black"/>
                <a:cs typeface="Arial Black"/>
              </a:rPr>
              <a:t>done, </a:t>
            </a:r>
            <a:r>
              <a:rPr sz="1200" spc="-155" dirty="0">
                <a:latin typeface="Arial Black"/>
                <a:cs typeface="Arial Black"/>
              </a:rPr>
              <a:t>restart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 </a:t>
            </a:r>
            <a:r>
              <a:rPr sz="1200" spc="-165" dirty="0">
                <a:latin typeface="Arial Black"/>
                <a:cs typeface="Arial Black"/>
              </a:rPr>
              <a:t>instance.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10200" cy="4486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5619369"/>
            <a:ext cx="567753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90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the Build </a:t>
            </a:r>
            <a:r>
              <a:rPr sz="1200" spc="-125" dirty="0">
                <a:latin typeface="Arial Black"/>
                <a:cs typeface="Arial Black"/>
              </a:rPr>
              <a:t>pipeline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50" dirty="0">
                <a:latin typeface="Arial Black"/>
                <a:cs typeface="Arial Black"/>
              </a:rPr>
              <a:t>action,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40" dirty="0">
                <a:latin typeface="Arial Black"/>
                <a:cs typeface="Arial Black"/>
              </a:rPr>
              <a:t>Dashboard,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25" dirty="0">
                <a:latin typeface="Arial Black"/>
                <a:cs typeface="Arial Black"/>
              </a:rPr>
              <a:t>+  </a:t>
            </a:r>
            <a:r>
              <a:rPr sz="1200" spc="-145" dirty="0">
                <a:latin typeface="Arial Black"/>
                <a:cs typeface="Arial Black"/>
              </a:rPr>
              <a:t>symbol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0" dirty="0">
                <a:latin typeface="Arial Black"/>
                <a:cs typeface="Arial Black"/>
              </a:rPr>
              <a:t>Tab </a:t>
            </a:r>
            <a:r>
              <a:rPr sz="1200" spc="-170" dirty="0">
                <a:latin typeface="Arial Black"/>
                <a:cs typeface="Arial Black"/>
              </a:rPr>
              <a:t>next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00" dirty="0">
                <a:latin typeface="Arial Black"/>
                <a:cs typeface="Arial Black"/>
              </a:rPr>
              <a:t>‘All’</a:t>
            </a:r>
            <a:r>
              <a:rPr sz="1200" spc="-45" dirty="0">
                <a:latin typeface="Arial Black"/>
                <a:cs typeface="Arial Black"/>
              </a:rPr>
              <a:t> </a:t>
            </a:r>
            <a:r>
              <a:rPr sz="1200" spc="-170" dirty="0">
                <a:latin typeface="Arial Black"/>
                <a:cs typeface="Arial Black"/>
              </a:rPr>
              <a:t>Tab.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429250" cy="453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81</a:t>
            </a:fld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477639"/>
            <a:ext cx="5959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3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60" dirty="0">
                <a:latin typeface="Arial Black"/>
                <a:cs typeface="Arial Black"/>
              </a:rPr>
              <a:t>Enter </a:t>
            </a:r>
            <a:r>
              <a:rPr sz="1200" spc="-155" dirty="0">
                <a:latin typeface="Arial Black"/>
                <a:cs typeface="Arial Black"/>
              </a:rPr>
              <a:t>any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0" dirty="0">
                <a:latin typeface="Arial Black"/>
                <a:cs typeface="Arial Black"/>
              </a:rPr>
              <a:t>View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25" dirty="0">
                <a:latin typeface="Arial Black"/>
                <a:cs typeface="Arial Black"/>
              </a:rPr>
              <a:t>‘Build </a:t>
            </a:r>
            <a:r>
              <a:rPr sz="1200" spc="-140" dirty="0">
                <a:latin typeface="Arial Black"/>
                <a:cs typeface="Arial Black"/>
              </a:rPr>
              <a:t>Pipeline</a:t>
            </a:r>
            <a:r>
              <a:rPr sz="1200" spc="-50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View’.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498842"/>
            <a:ext cx="583438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4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80" dirty="0">
                <a:latin typeface="Arial Black"/>
                <a:cs typeface="Arial Black"/>
              </a:rPr>
              <a:t>Accept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default </a:t>
            </a:r>
            <a:r>
              <a:rPr sz="1200" spc="-155" dirty="0">
                <a:latin typeface="Arial Black"/>
                <a:cs typeface="Arial Black"/>
              </a:rPr>
              <a:t>settings, </a:t>
            </a:r>
            <a:r>
              <a:rPr sz="1200" spc="-150" dirty="0">
                <a:latin typeface="Arial Black"/>
                <a:cs typeface="Arial Black"/>
              </a:rPr>
              <a:t>just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Selected </a:t>
            </a:r>
            <a:r>
              <a:rPr sz="1200" spc="-135" dirty="0">
                <a:latin typeface="Arial Black"/>
                <a:cs typeface="Arial Black"/>
              </a:rPr>
              <a:t>Initial </a:t>
            </a:r>
            <a:r>
              <a:rPr sz="1200" spc="-114" dirty="0">
                <a:latin typeface="Arial Black"/>
                <a:cs typeface="Arial Black"/>
              </a:rPr>
              <a:t>job, </a:t>
            </a:r>
            <a:r>
              <a:rPr sz="1200" spc="-160" dirty="0">
                <a:latin typeface="Arial Black"/>
                <a:cs typeface="Arial Black"/>
              </a:rPr>
              <a:t>ensure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65" dirty="0">
                <a:latin typeface="Arial Black"/>
                <a:cs typeface="Arial Black"/>
              </a:rPr>
              <a:t>name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Helloworld </a:t>
            </a:r>
            <a:r>
              <a:rPr sz="1200" spc="-140" dirty="0">
                <a:latin typeface="Arial Black"/>
                <a:cs typeface="Arial Black"/>
              </a:rPr>
              <a:t>project. </a:t>
            </a:r>
            <a:r>
              <a:rPr sz="1200" spc="-18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Ok</a:t>
            </a:r>
            <a:r>
              <a:rPr sz="1200" spc="-40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button.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914400"/>
            <a:ext cx="5419725" cy="3371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4859273"/>
            <a:ext cx="5409565" cy="2466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82</a:t>
            </a:fld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6853428"/>
              <a:ext cx="5419725" cy="22382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6248780"/>
            <a:ext cx="583374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90" dirty="0">
                <a:latin typeface="Arial Black"/>
                <a:cs typeface="Arial Black"/>
              </a:rPr>
              <a:t>see a </a:t>
            </a:r>
            <a:r>
              <a:rPr sz="1200" spc="-140" dirty="0">
                <a:latin typeface="Arial Black"/>
                <a:cs typeface="Arial Black"/>
              </a:rPr>
              <a:t>great </a:t>
            </a:r>
            <a:r>
              <a:rPr sz="1200" spc="-180" dirty="0">
                <a:latin typeface="Arial Black"/>
                <a:cs typeface="Arial Black"/>
              </a:rPr>
              <a:t>view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entire delivery </a:t>
            </a:r>
            <a:r>
              <a:rPr sz="1200" spc="-125" dirty="0">
                <a:latin typeface="Arial Black"/>
                <a:cs typeface="Arial Black"/>
              </a:rPr>
              <a:t>pipeline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5" dirty="0">
                <a:latin typeface="Arial Black"/>
                <a:cs typeface="Arial Black"/>
              </a:rPr>
              <a:t>able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5" dirty="0">
                <a:latin typeface="Arial Black"/>
                <a:cs typeface="Arial Black"/>
              </a:rPr>
              <a:t>see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status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85" dirty="0">
                <a:latin typeface="Arial Black"/>
                <a:cs typeface="Arial Black"/>
              </a:rPr>
              <a:t>each </a:t>
            </a:r>
            <a:r>
              <a:rPr sz="1200" spc="-140" dirty="0">
                <a:latin typeface="Arial Black"/>
                <a:cs typeface="Arial Black"/>
              </a:rPr>
              <a:t>project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entire</a:t>
            </a:r>
            <a:r>
              <a:rPr sz="1200" spc="-65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pipeline.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914400"/>
            <a:ext cx="5420360" cy="5163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83</a:t>
            </a:fld>
            <a:endParaRPr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3614420" cy="3727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spc="-85" dirty="0">
                <a:solidFill>
                  <a:srgbClr val="2E5395"/>
                </a:solidFill>
              </a:rPr>
              <a:t>Jenkins </a:t>
            </a:r>
            <a:r>
              <a:rPr sz="2200" spc="155" dirty="0">
                <a:solidFill>
                  <a:srgbClr val="2E5395"/>
                </a:solidFill>
              </a:rPr>
              <a:t>- </a:t>
            </a:r>
            <a:r>
              <a:rPr sz="2200" spc="20" dirty="0">
                <a:solidFill>
                  <a:srgbClr val="2E5395"/>
                </a:solidFill>
              </a:rPr>
              <a:t>Managing</a:t>
            </a:r>
            <a:r>
              <a:rPr sz="2200" spc="-110" dirty="0">
                <a:solidFill>
                  <a:srgbClr val="2E5395"/>
                </a:solidFill>
              </a:rPr>
              <a:t> </a:t>
            </a:r>
            <a:r>
              <a:rPr sz="2200" spc="-55" dirty="0">
                <a:solidFill>
                  <a:srgbClr val="2E5395"/>
                </a:solidFill>
              </a:rPr>
              <a:t>Plugins</a:t>
            </a:r>
            <a:endParaRPr sz="2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02004" y="1471930"/>
            <a:ext cx="504571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get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list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35" dirty="0">
                <a:latin typeface="Arial Black"/>
                <a:cs typeface="Arial Black"/>
              </a:rPr>
              <a:t>all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50" dirty="0">
                <a:latin typeface="Arial Black"/>
                <a:cs typeface="Arial Black"/>
              </a:rPr>
              <a:t>available within </a:t>
            </a:r>
            <a:r>
              <a:rPr sz="1200" spc="-185" dirty="0">
                <a:latin typeface="Arial Black"/>
                <a:cs typeface="Arial Black"/>
              </a:rPr>
              <a:t>Jenkins,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50" dirty="0">
                <a:latin typeface="Arial Black"/>
                <a:cs typeface="Arial Black"/>
              </a:rPr>
              <a:t>visit </a:t>
            </a:r>
            <a:r>
              <a:rPr sz="1200" spc="-140" dirty="0">
                <a:latin typeface="Arial Black"/>
                <a:cs typeface="Arial Black"/>
              </a:rPr>
              <a:t>the link </a:t>
            </a:r>
            <a:r>
              <a:rPr sz="1200" spc="25" dirty="0">
                <a:latin typeface="Arial Black"/>
                <a:cs typeface="Arial Black"/>
              </a:rPr>
              <a:t>−  </a:t>
            </a:r>
            <a:r>
              <a:rPr sz="1200" u="sng" spc="-1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https://wiki.jenkins-ci.org/display/JENKINS/Plugins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267069"/>
            <a:ext cx="5744210" cy="169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0990">
              <a:lnSpc>
                <a:spcPct val="110800"/>
              </a:lnSpc>
              <a:spcBef>
                <a:spcPts val="100"/>
              </a:spcBef>
            </a:pPr>
            <a:r>
              <a:rPr sz="1200" spc="-135" dirty="0">
                <a:latin typeface="Arial Black"/>
                <a:cs typeface="Arial Black"/>
              </a:rPr>
              <a:t>We’ve </a:t>
            </a:r>
            <a:r>
              <a:rPr sz="1200" spc="-145" dirty="0">
                <a:latin typeface="Arial Black"/>
                <a:cs typeface="Arial Black"/>
              </a:rPr>
              <a:t>already </a:t>
            </a:r>
            <a:r>
              <a:rPr sz="1200" spc="-175" dirty="0">
                <a:latin typeface="Arial Black"/>
                <a:cs typeface="Arial Black"/>
              </a:rPr>
              <a:t>seen </a:t>
            </a:r>
            <a:r>
              <a:rPr sz="1200" spc="-160" dirty="0">
                <a:latin typeface="Arial Black"/>
                <a:cs typeface="Arial Black"/>
              </a:rPr>
              <a:t>many </a:t>
            </a:r>
            <a:r>
              <a:rPr sz="1200" spc="-175" dirty="0">
                <a:latin typeface="Arial Black"/>
                <a:cs typeface="Arial Black"/>
              </a:rPr>
              <a:t>instances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35" dirty="0">
                <a:latin typeface="Arial Black"/>
                <a:cs typeface="Arial Black"/>
              </a:rPr>
              <a:t>installing </a:t>
            </a:r>
            <a:r>
              <a:rPr sz="1200" spc="-130" dirty="0">
                <a:latin typeface="Arial Black"/>
                <a:cs typeface="Arial Black"/>
              </a:rPr>
              <a:t>plugins, </a:t>
            </a:r>
            <a:r>
              <a:rPr sz="1200" spc="-145" dirty="0">
                <a:latin typeface="Arial Black"/>
                <a:cs typeface="Arial Black"/>
              </a:rPr>
              <a:t>let’s </a:t>
            </a:r>
            <a:r>
              <a:rPr sz="1200" spc="-130" dirty="0">
                <a:latin typeface="Arial Black"/>
                <a:cs typeface="Arial Black"/>
              </a:rPr>
              <a:t>look </a:t>
            </a:r>
            <a:r>
              <a:rPr sz="1200" spc="-160" dirty="0">
                <a:latin typeface="Arial Black"/>
                <a:cs typeface="Arial Black"/>
              </a:rPr>
              <a:t>at </a:t>
            </a:r>
            <a:r>
              <a:rPr sz="1200" spc="-170" dirty="0">
                <a:latin typeface="Arial Black"/>
                <a:cs typeface="Arial Black"/>
              </a:rPr>
              <a:t>some </a:t>
            </a:r>
            <a:r>
              <a:rPr sz="1200" spc="-130" dirty="0">
                <a:latin typeface="Arial Black"/>
                <a:cs typeface="Arial Black"/>
              </a:rPr>
              <a:t>other  </a:t>
            </a:r>
            <a:r>
              <a:rPr sz="1200" spc="-165" dirty="0">
                <a:latin typeface="Arial Black"/>
                <a:cs typeface="Arial Black"/>
              </a:rPr>
              <a:t>maintenance </a:t>
            </a:r>
            <a:r>
              <a:rPr sz="1200" spc="-195" dirty="0">
                <a:latin typeface="Arial Black"/>
                <a:cs typeface="Arial Black"/>
              </a:rPr>
              <a:t>tasks </a:t>
            </a:r>
            <a:r>
              <a:rPr sz="1200" spc="-160" dirty="0">
                <a:latin typeface="Arial Black"/>
                <a:cs typeface="Arial Black"/>
              </a:rPr>
              <a:t>with </a:t>
            </a:r>
            <a:r>
              <a:rPr sz="1200" spc="-145" dirty="0">
                <a:latin typeface="Arial Black"/>
                <a:cs typeface="Arial Black"/>
              </a:rPr>
              <a:t>regards </a:t>
            </a:r>
            <a:r>
              <a:rPr sz="1200" spc="-114" dirty="0">
                <a:latin typeface="Arial Black"/>
                <a:cs typeface="Arial Black"/>
              </a:rPr>
              <a:t>to</a:t>
            </a:r>
            <a:r>
              <a:rPr sz="1200" spc="-185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plugins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latin typeface="Arial"/>
                <a:cs typeface="Arial"/>
              </a:rPr>
              <a:t>Uninstalling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Plugins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10800"/>
              </a:lnSpc>
              <a:spcBef>
                <a:spcPts val="1430"/>
              </a:spcBef>
            </a:pP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45" dirty="0">
                <a:latin typeface="Arial Black"/>
                <a:cs typeface="Arial Black"/>
              </a:rPr>
              <a:t>uninstall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4" dirty="0">
                <a:latin typeface="Arial Black"/>
                <a:cs typeface="Arial Black"/>
              </a:rPr>
              <a:t>plugin,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→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30" dirty="0">
                <a:latin typeface="Arial Black"/>
                <a:cs typeface="Arial Black"/>
              </a:rPr>
              <a:t>plugins.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Installed  </a:t>
            </a:r>
            <a:r>
              <a:rPr sz="1200" spc="-140" dirty="0">
                <a:latin typeface="Arial Black"/>
                <a:cs typeface="Arial Black"/>
              </a:rPr>
              <a:t>tab. </a:t>
            </a:r>
            <a:r>
              <a:rPr sz="1200" spc="-175" dirty="0">
                <a:latin typeface="Arial Black"/>
                <a:cs typeface="Arial Black"/>
              </a:rPr>
              <a:t>Some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plugins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Uninstall </a:t>
            </a:r>
            <a:r>
              <a:rPr sz="1200" spc="-114" dirty="0">
                <a:latin typeface="Arial Black"/>
                <a:cs typeface="Arial Black"/>
              </a:rPr>
              <a:t>option. </a:t>
            </a: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click </a:t>
            </a:r>
            <a:r>
              <a:rPr sz="1200" spc="-170" dirty="0">
                <a:latin typeface="Arial Black"/>
                <a:cs typeface="Arial Black"/>
              </a:rPr>
              <a:t>these </a:t>
            </a:r>
            <a:r>
              <a:rPr sz="1200" spc="-130" dirty="0">
                <a:latin typeface="Arial Black"/>
                <a:cs typeface="Arial Black"/>
              </a:rPr>
              <a:t>buttons </a:t>
            </a:r>
            <a:r>
              <a:rPr sz="1200" spc="-114" dirty="0">
                <a:latin typeface="Arial Black"/>
                <a:cs typeface="Arial Black"/>
              </a:rPr>
              <a:t>to  </a:t>
            </a:r>
            <a:r>
              <a:rPr sz="1200" spc="-145" dirty="0">
                <a:latin typeface="Arial Black"/>
                <a:cs typeface="Arial Black"/>
              </a:rPr>
              <a:t>uninstall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plugins. </a:t>
            </a:r>
            <a:r>
              <a:rPr sz="1200" spc="-175" dirty="0">
                <a:latin typeface="Arial Black"/>
                <a:cs typeface="Arial Black"/>
              </a:rPr>
              <a:t>Ensure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5" dirty="0">
                <a:latin typeface="Arial Black"/>
                <a:cs typeface="Arial Black"/>
              </a:rPr>
              <a:t>restart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instance </a:t>
            </a:r>
            <a:r>
              <a:rPr sz="1200" spc="-145" dirty="0">
                <a:latin typeface="Arial Black"/>
                <a:cs typeface="Arial Black"/>
              </a:rPr>
              <a:t>after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165" dirty="0">
                <a:latin typeface="Arial Black"/>
                <a:cs typeface="Arial Black"/>
              </a:rPr>
              <a:t> </a:t>
            </a:r>
            <a:r>
              <a:rPr sz="1200" spc="-140" dirty="0">
                <a:latin typeface="Arial Black"/>
                <a:cs typeface="Arial Black"/>
              </a:rPr>
              <a:t>uninstallation.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2077211"/>
            <a:ext cx="5410200" cy="4009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235322"/>
            <a:ext cx="5949315" cy="109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Installing another </a:t>
            </a:r>
            <a:r>
              <a:rPr sz="1800" b="1" spc="-35" dirty="0">
                <a:latin typeface="Arial"/>
                <a:cs typeface="Arial"/>
              </a:rPr>
              <a:t>Version </a:t>
            </a:r>
            <a:r>
              <a:rPr sz="1800" b="1" spc="40" dirty="0">
                <a:latin typeface="Arial"/>
                <a:cs typeface="Arial"/>
              </a:rPr>
              <a:t>of </a:t>
            </a:r>
            <a:r>
              <a:rPr sz="1800" b="1" spc="-35" dirty="0">
                <a:latin typeface="Arial"/>
                <a:cs typeface="Arial"/>
              </a:rPr>
              <a:t>a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Plugin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11300"/>
              </a:lnSpc>
              <a:spcBef>
                <a:spcPts val="1420"/>
              </a:spcBef>
            </a:pPr>
            <a:r>
              <a:rPr sz="1200" spc="-170" dirty="0">
                <a:latin typeface="Arial Black"/>
                <a:cs typeface="Arial Black"/>
              </a:rPr>
              <a:t>Sometimes </a:t>
            </a:r>
            <a:r>
              <a:rPr sz="1200" spc="-120" dirty="0">
                <a:latin typeface="Arial Black"/>
                <a:cs typeface="Arial Black"/>
              </a:rPr>
              <a:t>it </a:t>
            </a:r>
            <a:r>
              <a:rPr sz="1200" spc="-175" dirty="0">
                <a:latin typeface="Arial Black"/>
                <a:cs typeface="Arial Black"/>
              </a:rPr>
              <a:t>may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25" dirty="0">
                <a:latin typeface="Arial Black"/>
                <a:cs typeface="Arial Black"/>
              </a:rPr>
              <a:t>required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5" dirty="0">
                <a:latin typeface="Arial Black"/>
                <a:cs typeface="Arial Black"/>
              </a:rPr>
              <a:t>install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20" dirty="0">
                <a:latin typeface="Arial Black"/>
                <a:cs typeface="Arial Black"/>
              </a:rPr>
              <a:t>older </a:t>
            </a:r>
            <a:r>
              <a:rPr sz="1200" spc="-145" dirty="0">
                <a:latin typeface="Arial Black"/>
                <a:cs typeface="Arial Black"/>
              </a:rPr>
              <a:t>version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14" dirty="0">
                <a:latin typeface="Arial Black"/>
                <a:cs typeface="Arial Black"/>
              </a:rPr>
              <a:t>plugin,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85" dirty="0">
                <a:latin typeface="Arial Black"/>
                <a:cs typeface="Arial Black"/>
              </a:rPr>
              <a:t>such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200" dirty="0">
                <a:latin typeface="Arial Black"/>
                <a:cs typeface="Arial Black"/>
              </a:rPr>
              <a:t>case, </a:t>
            </a:r>
            <a:r>
              <a:rPr sz="1200" spc="-130" dirty="0">
                <a:latin typeface="Arial Black"/>
                <a:cs typeface="Arial Black"/>
              </a:rPr>
              <a:t>you 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35" dirty="0">
                <a:latin typeface="Arial Black"/>
                <a:cs typeface="Arial Black"/>
              </a:rPr>
              <a:t>download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plugin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relevant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40" dirty="0">
                <a:latin typeface="Arial Black"/>
                <a:cs typeface="Arial Black"/>
              </a:rPr>
              <a:t>page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85" dirty="0">
                <a:latin typeface="Arial Black"/>
                <a:cs typeface="Arial Black"/>
              </a:rPr>
              <a:t>web </a:t>
            </a:r>
            <a:r>
              <a:rPr sz="1200" spc="-160" dirty="0">
                <a:latin typeface="Arial Black"/>
                <a:cs typeface="Arial Black"/>
              </a:rPr>
              <a:t>site. </a:t>
            </a: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 </a:t>
            </a:r>
            <a:r>
              <a:rPr sz="1200" spc="-140" dirty="0">
                <a:latin typeface="Arial Black"/>
                <a:cs typeface="Arial Black"/>
              </a:rPr>
              <a:t>then </a:t>
            </a:r>
            <a:r>
              <a:rPr sz="1200" spc="-180" dirty="0">
                <a:latin typeface="Arial Black"/>
                <a:cs typeface="Arial Black"/>
              </a:rPr>
              <a:t>use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b="1" spc="-5" dirty="0">
                <a:latin typeface="Arial"/>
                <a:cs typeface="Arial"/>
              </a:rPr>
              <a:t>Upload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0" dirty="0">
                <a:latin typeface="Arial Black"/>
                <a:cs typeface="Arial Black"/>
              </a:rPr>
              <a:t>upload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plugin</a:t>
            </a:r>
            <a:r>
              <a:rPr sz="1200" spc="110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manually.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914400"/>
            <a:ext cx="5391150" cy="3114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85</a:t>
            </a:fld>
            <a:endParaRPr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704" y="5403469"/>
            <a:ext cx="2299970" cy="3733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b="1" spc="-85" dirty="0">
                <a:solidFill>
                  <a:srgbClr val="2E5395"/>
                </a:solidFill>
                <a:latin typeface="Arial"/>
                <a:cs typeface="Arial"/>
              </a:rPr>
              <a:t>Jenkins </a:t>
            </a:r>
            <a:r>
              <a:rPr sz="2200" b="1" spc="155" dirty="0">
                <a:solidFill>
                  <a:srgbClr val="2E5395"/>
                </a:solidFill>
                <a:latin typeface="Arial"/>
                <a:cs typeface="Arial"/>
              </a:rPr>
              <a:t>-</a:t>
            </a:r>
            <a:r>
              <a:rPr sz="2200" b="1" spc="5" dirty="0">
                <a:solidFill>
                  <a:srgbClr val="2E5395"/>
                </a:solidFill>
                <a:latin typeface="Arial"/>
                <a:cs typeface="Arial"/>
              </a:rPr>
              <a:t> </a:t>
            </a:r>
            <a:r>
              <a:rPr sz="2200" b="1" spc="-45" dirty="0">
                <a:solidFill>
                  <a:srgbClr val="2E5395"/>
                </a:solidFill>
                <a:latin typeface="Arial"/>
                <a:cs typeface="Arial"/>
              </a:rPr>
              <a:t>Security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960745"/>
            <a:ext cx="5963920" cy="1598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145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ability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0" dirty="0">
                <a:latin typeface="Arial Black"/>
                <a:cs typeface="Arial Black"/>
              </a:rPr>
              <a:t>setup </a:t>
            </a:r>
            <a:r>
              <a:rPr sz="1200" spc="-175" dirty="0">
                <a:latin typeface="Arial Black"/>
                <a:cs typeface="Arial Black"/>
              </a:rPr>
              <a:t>users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30" dirty="0">
                <a:latin typeface="Arial Black"/>
                <a:cs typeface="Arial Black"/>
              </a:rPr>
              <a:t>their </a:t>
            </a:r>
            <a:r>
              <a:rPr sz="1200" spc="-150" dirty="0">
                <a:latin typeface="Arial Black"/>
                <a:cs typeface="Arial Black"/>
              </a:rPr>
              <a:t>relevant </a:t>
            </a:r>
            <a:r>
              <a:rPr sz="1200" spc="-155" dirty="0">
                <a:latin typeface="Arial Black"/>
                <a:cs typeface="Arial Black"/>
              </a:rPr>
              <a:t>permissions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instance. </a:t>
            </a:r>
            <a:r>
              <a:rPr sz="1200" spc="-204" dirty="0">
                <a:latin typeface="Arial Black"/>
                <a:cs typeface="Arial Black"/>
              </a:rPr>
              <a:t>By </a:t>
            </a:r>
            <a:r>
              <a:rPr sz="1200" spc="-130" dirty="0">
                <a:latin typeface="Arial Black"/>
                <a:cs typeface="Arial Black"/>
              </a:rPr>
              <a:t>default 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14" dirty="0">
                <a:latin typeface="Arial Black"/>
                <a:cs typeface="Arial Black"/>
              </a:rPr>
              <a:t>not </a:t>
            </a:r>
            <a:r>
              <a:rPr sz="1200" spc="-180" dirty="0">
                <a:latin typeface="Arial Black"/>
                <a:cs typeface="Arial Black"/>
              </a:rPr>
              <a:t>want </a:t>
            </a:r>
            <a:r>
              <a:rPr sz="1200" spc="-150" dirty="0">
                <a:latin typeface="Arial Black"/>
                <a:cs typeface="Arial Black"/>
              </a:rPr>
              <a:t>everyone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45" dirty="0">
                <a:latin typeface="Arial Black"/>
                <a:cs typeface="Arial Black"/>
              </a:rPr>
              <a:t>able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define jobs </a:t>
            </a:r>
            <a:r>
              <a:rPr sz="1200" spc="-110" dirty="0">
                <a:latin typeface="Arial Black"/>
                <a:cs typeface="Arial Black"/>
              </a:rPr>
              <a:t>or </a:t>
            </a:r>
            <a:r>
              <a:rPr sz="1200" spc="-130" dirty="0">
                <a:latin typeface="Arial Black"/>
                <a:cs typeface="Arial Black"/>
              </a:rPr>
              <a:t>other  </a:t>
            </a:r>
            <a:r>
              <a:rPr sz="1200" spc="-145" dirty="0">
                <a:latin typeface="Arial Black"/>
                <a:cs typeface="Arial Black"/>
              </a:rPr>
              <a:t>administrative </a:t>
            </a:r>
            <a:r>
              <a:rPr sz="1200" spc="-195" dirty="0">
                <a:latin typeface="Arial Black"/>
                <a:cs typeface="Arial Black"/>
              </a:rPr>
              <a:t>tasks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90" dirty="0">
                <a:latin typeface="Arial Black"/>
                <a:cs typeface="Arial Black"/>
              </a:rPr>
              <a:t>Jenkins. </a:t>
            </a:r>
            <a:r>
              <a:rPr sz="1200" spc="-170" dirty="0">
                <a:latin typeface="Arial Black"/>
                <a:cs typeface="Arial Black"/>
              </a:rPr>
              <a:t>So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80" dirty="0">
                <a:latin typeface="Arial Black"/>
                <a:cs typeface="Arial Black"/>
              </a:rPr>
              <a:t>has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ability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0" dirty="0">
                <a:latin typeface="Arial Black"/>
                <a:cs typeface="Arial Black"/>
              </a:rPr>
              <a:t>security </a:t>
            </a:r>
            <a:r>
              <a:rPr sz="1200" spc="-130" dirty="0">
                <a:latin typeface="Arial Black"/>
                <a:cs typeface="Arial Black"/>
              </a:rPr>
              <a:t>configuration  </a:t>
            </a:r>
            <a:r>
              <a:rPr sz="1200" spc="-120" dirty="0">
                <a:latin typeface="Arial Black"/>
                <a:cs typeface="Arial Black"/>
              </a:rPr>
              <a:t>in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place.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configure </a:t>
            </a:r>
            <a:r>
              <a:rPr sz="1200" spc="-165" dirty="0">
                <a:latin typeface="Arial Black"/>
                <a:cs typeface="Arial Black"/>
              </a:rPr>
              <a:t>Security </a:t>
            </a:r>
            <a:r>
              <a:rPr sz="1200" spc="-114" dirty="0">
                <a:latin typeface="Arial Black"/>
                <a:cs typeface="Arial Black"/>
              </a:rPr>
              <a:t>in </a:t>
            </a:r>
            <a:r>
              <a:rPr sz="1200" spc="-190" dirty="0">
                <a:latin typeface="Arial Black"/>
                <a:cs typeface="Arial Black"/>
              </a:rPr>
              <a:t>Jenkins, </a:t>
            </a:r>
            <a:r>
              <a:rPr sz="1200" spc="-135" dirty="0">
                <a:latin typeface="Arial Black"/>
                <a:cs typeface="Arial Black"/>
              </a:rPr>
              <a:t>follow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steps </a:t>
            </a:r>
            <a:r>
              <a:rPr sz="1200" spc="-135" dirty="0">
                <a:latin typeface="Arial Black"/>
                <a:cs typeface="Arial Black"/>
              </a:rPr>
              <a:t>given</a:t>
            </a:r>
            <a:r>
              <a:rPr sz="1200" spc="-14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below.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0" dirty="0">
                <a:latin typeface="Arial Black"/>
                <a:cs typeface="Arial Black"/>
              </a:rPr>
              <a:t>‘Configure </a:t>
            </a:r>
            <a:r>
              <a:rPr sz="1200" spc="-135" dirty="0">
                <a:latin typeface="Arial Black"/>
                <a:cs typeface="Arial Black"/>
              </a:rPr>
              <a:t>Global </a:t>
            </a:r>
            <a:r>
              <a:rPr sz="1200" spc="-155" dirty="0">
                <a:latin typeface="Arial Black"/>
                <a:cs typeface="Arial Black"/>
              </a:rPr>
              <a:t>Security’</a:t>
            </a:r>
            <a:r>
              <a:rPr sz="1200" spc="-20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914400"/>
            <a:ext cx="5410200" cy="4010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86</a:t>
            </a:fld>
            <a:endParaRPr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5783884"/>
              <a:ext cx="5419725" cy="30670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4191127"/>
            <a:ext cx="5958840" cy="1420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2110" algn="just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60" dirty="0">
                <a:latin typeface="Arial Black"/>
                <a:cs typeface="Arial Black"/>
              </a:rPr>
              <a:t>Enable </a:t>
            </a:r>
            <a:r>
              <a:rPr sz="1200" spc="-165" dirty="0">
                <a:latin typeface="Arial Black"/>
                <a:cs typeface="Arial Black"/>
              </a:rPr>
              <a:t>Security </a:t>
            </a:r>
            <a:r>
              <a:rPr sz="1200" spc="-114" dirty="0">
                <a:latin typeface="Arial Black"/>
                <a:cs typeface="Arial Black"/>
              </a:rPr>
              <a:t>option. </a:t>
            </a:r>
            <a:r>
              <a:rPr sz="1200" spc="-195" dirty="0">
                <a:latin typeface="Arial Black"/>
                <a:cs typeface="Arial Black"/>
              </a:rPr>
              <a:t>As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65" dirty="0">
                <a:latin typeface="Arial Black"/>
                <a:cs typeface="Arial Black"/>
              </a:rPr>
              <a:t>example, </a:t>
            </a:r>
            <a:r>
              <a:rPr sz="1200" spc="-145" dirty="0">
                <a:latin typeface="Arial Black"/>
                <a:cs typeface="Arial Black"/>
              </a:rPr>
              <a:t>let’s </a:t>
            </a:r>
            <a:r>
              <a:rPr sz="1200" spc="-185" dirty="0">
                <a:latin typeface="Arial Black"/>
                <a:cs typeface="Arial Black"/>
              </a:rPr>
              <a:t>assume </a:t>
            </a:r>
            <a:r>
              <a:rPr sz="1200" spc="-140" dirty="0">
                <a:latin typeface="Arial Black"/>
                <a:cs typeface="Arial Black"/>
              </a:rPr>
              <a:t>that </a:t>
            </a:r>
            <a:r>
              <a:rPr sz="1200" spc="-225" dirty="0">
                <a:latin typeface="Arial Black"/>
                <a:cs typeface="Arial Black"/>
              </a:rPr>
              <a:t>we </a:t>
            </a:r>
            <a:r>
              <a:rPr sz="1200" spc="-180" dirty="0">
                <a:latin typeface="Arial Black"/>
                <a:cs typeface="Arial Black"/>
              </a:rPr>
              <a:t>want 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0" dirty="0">
                <a:latin typeface="Arial Black"/>
                <a:cs typeface="Arial Black"/>
              </a:rPr>
              <a:t>maintain </a:t>
            </a:r>
            <a:r>
              <a:rPr sz="1200" spc="-135" dirty="0">
                <a:latin typeface="Arial Black"/>
                <a:cs typeface="Arial Black"/>
              </a:rPr>
              <a:t>it’s </a:t>
            </a:r>
            <a:r>
              <a:rPr sz="1200" spc="-165" dirty="0">
                <a:latin typeface="Arial Black"/>
                <a:cs typeface="Arial Black"/>
              </a:rPr>
              <a:t>own </a:t>
            </a:r>
            <a:r>
              <a:rPr sz="1200" spc="-160" dirty="0">
                <a:latin typeface="Arial Black"/>
                <a:cs typeface="Arial Black"/>
              </a:rPr>
              <a:t>database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70" dirty="0">
                <a:latin typeface="Arial Black"/>
                <a:cs typeface="Arial Black"/>
              </a:rPr>
              <a:t>users, so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Security </a:t>
            </a:r>
            <a:r>
              <a:rPr sz="1200" spc="-170" dirty="0">
                <a:latin typeface="Arial Black"/>
                <a:cs typeface="Arial Black"/>
              </a:rPr>
              <a:t>Realm,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65" dirty="0">
                <a:latin typeface="Arial Black"/>
                <a:cs typeface="Arial Black"/>
              </a:rPr>
              <a:t>‘Jenkins’ own user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database’.</a:t>
            </a:r>
            <a:endParaRPr sz="1200">
              <a:latin typeface="Arial Black"/>
              <a:cs typeface="Arial Black"/>
            </a:endParaRPr>
          </a:p>
          <a:p>
            <a:pPr marL="12700" marR="5080">
              <a:lnSpc>
                <a:spcPct val="110900"/>
              </a:lnSpc>
              <a:spcBef>
                <a:spcPts val="1400"/>
              </a:spcBef>
            </a:pPr>
            <a:r>
              <a:rPr sz="1200" spc="-204" dirty="0">
                <a:latin typeface="Arial Black"/>
                <a:cs typeface="Arial Black"/>
              </a:rPr>
              <a:t>By </a:t>
            </a:r>
            <a:r>
              <a:rPr sz="1200" spc="-130" dirty="0">
                <a:latin typeface="Arial Black"/>
                <a:cs typeface="Arial Black"/>
              </a:rPr>
              <a:t>default you </a:t>
            </a:r>
            <a:r>
              <a:rPr sz="1200" spc="-140" dirty="0">
                <a:latin typeface="Arial Black"/>
                <a:cs typeface="Arial Black"/>
              </a:rPr>
              <a:t>would </a:t>
            </a:r>
            <a:r>
              <a:rPr sz="1200" spc="-180" dirty="0">
                <a:latin typeface="Arial Black"/>
                <a:cs typeface="Arial Black"/>
              </a:rPr>
              <a:t>want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0" dirty="0">
                <a:latin typeface="Arial Black"/>
                <a:cs typeface="Arial Black"/>
              </a:rPr>
              <a:t>central </a:t>
            </a:r>
            <a:r>
              <a:rPr sz="1200" spc="-140" dirty="0">
                <a:latin typeface="Arial Black"/>
                <a:cs typeface="Arial Black"/>
              </a:rPr>
              <a:t>administrator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5" dirty="0">
                <a:latin typeface="Arial Black"/>
                <a:cs typeface="Arial Black"/>
              </a:rPr>
              <a:t>define </a:t>
            </a:r>
            <a:r>
              <a:rPr sz="1200" spc="-175" dirty="0">
                <a:latin typeface="Arial Black"/>
                <a:cs typeface="Arial Black"/>
              </a:rPr>
              <a:t>users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system, </a:t>
            </a:r>
            <a:r>
              <a:rPr sz="1200" spc="-170" dirty="0">
                <a:latin typeface="Arial Black"/>
                <a:cs typeface="Arial Black"/>
              </a:rPr>
              <a:t>hence  </a:t>
            </a:r>
            <a:r>
              <a:rPr sz="1200" spc="-160" dirty="0">
                <a:latin typeface="Arial Black"/>
                <a:cs typeface="Arial Black"/>
              </a:rPr>
              <a:t>ensure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5" dirty="0">
                <a:latin typeface="Arial Black"/>
                <a:cs typeface="Arial Black"/>
              </a:rPr>
              <a:t>‘Allow </a:t>
            </a:r>
            <a:r>
              <a:rPr sz="1200" spc="-175" dirty="0">
                <a:latin typeface="Arial Black"/>
                <a:cs typeface="Arial Black"/>
              </a:rPr>
              <a:t>users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5" dirty="0">
                <a:latin typeface="Arial Black"/>
                <a:cs typeface="Arial Black"/>
              </a:rPr>
              <a:t>sign </a:t>
            </a:r>
            <a:r>
              <a:rPr sz="1200" spc="-95" dirty="0">
                <a:latin typeface="Arial Black"/>
                <a:cs typeface="Arial Black"/>
              </a:rPr>
              <a:t>up’ </a:t>
            </a:r>
            <a:r>
              <a:rPr sz="1200" spc="-110" dirty="0">
                <a:latin typeface="Arial Black"/>
                <a:cs typeface="Arial Black"/>
              </a:rPr>
              <a:t>option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60" dirty="0">
                <a:latin typeface="Arial Black"/>
                <a:cs typeface="Arial Black"/>
              </a:rPr>
              <a:t>unselected. </a:t>
            </a: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5" dirty="0">
                <a:latin typeface="Arial Black"/>
                <a:cs typeface="Arial Black"/>
              </a:rPr>
              <a:t>leave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rest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20" dirty="0">
                <a:latin typeface="Arial Black"/>
                <a:cs typeface="Arial Black"/>
              </a:rPr>
              <a:t>it </a:t>
            </a:r>
            <a:r>
              <a:rPr sz="1200" spc="-165" dirty="0">
                <a:latin typeface="Arial Black"/>
                <a:cs typeface="Arial Black"/>
              </a:rPr>
              <a:t>is </a:t>
            </a:r>
            <a:r>
              <a:rPr sz="1200" spc="-105" dirty="0">
                <a:latin typeface="Arial Black"/>
                <a:cs typeface="Arial Black"/>
              </a:rPr>
              <a:t>for 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Save</a:t>
            </a:r>
            <a:r>
              <a:rPr sz="1200" spc="-200" dirty="0">
                <a:latin typeface="Arial Black"/>
                <a:cs typeface="Arial Black"/>
              </a:rPr>
              <a:t> </a:t>
            </a:r>
            <a:r>
              <a:rPr sz="1200" spc="-120" dirty="0">
                <a:latin typeface="Arial Black"/>
                <a:cs typeface="Arial Black"/>
              </a:rPr>
              <a:t>button.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914400"/>
            <a:ext cx="5476875" cy="3105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87</a:t>
            </a:fld>
            <a:endParaRPr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4826533"/>
              <a:ext cx="5419725" cy="39999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892809"/>
            <a:ext cx="584263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3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65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25" dirty="0">
                <a:latin typeface="Arial Black"/>
                <a:cs typeface="Arial Black"/>
              </a:rPr>
              <a:t>prompted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add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40" dirty="0">
                <a:latin typeface="Arial Black"/>
                <a:cs typeface="Arial Black"/>
              </a:rPr>
              <a:t>first </a:t>
            </a:r>
            <a:r>
              <a:rPr sz="1200" spc="-160" dirty="0">
                <a:latin typeface="Arial Black"/>
                <a:cs typeface="Arial Black"/>
              </a:rPr>
              <a:t>user. </a:t>
            </a:r>
            <a:r>
              <a:rPr sz="1200" spc="-195" dirty="0">
                <a:latin typeface="Arial Black"/>
                <a:cs typeface="Arial Black"/>
              </a:rPr>
              <a:t>As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65" dirty="0">
                <a:latin typeface="Arial Black"/>
                <a:cs typeface="Arial Black"/>
              </a:rPr>
              <a:t>example, </a:t>
            </a:r>
            <a:r>
              <a:rPr sz="1200" spc="-225" dirty="0">
                <a:latin typeface="Arial Black"/>
                <a:cs typeface="Arial Black"/>
              </a:rPr>
              <a:t>we </a:t>
            </a:r>
            <a:r>
              <a:rPr sz="1200" spc="-160" dirty="0">
                <a:latin typeface="Arial Black"/>
                <a:cs typeface="Arial Black"/>
              </a:rPr>
              <a:t>are </a:t>
            </a:r>
            <a:r>
              <a:rPr sz="1200" spc="-145" dirty="0">
                <a:latin typeface="Arial Black"/>
                <a:cs typeface="Arial Black"/>
              </a:rPr>
              <a:t>setting </a:t>
            </a:r>
            <a:r>
              <a:rPr sz="1200" spc="-110" dirty="0">
                <a:latin typeface="Arial Black"/>
                <a:cs typeface="Arial Black"/>
              </a:rPr>
              <a:t>up 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40" dirty="0">
                <a:latin typeface="Arial Black"/>
                <a:cs typeface="Arial Black"/>
              </a:rPr>
              <a:t>admin </a:t>
            </a:r>
            <a:r>
              <a:rPr sz="1200" spc="-175" dirty="0">
                <a:latin typeface="Arial Black"/>
                <a:cs typeface="Arial Black"/>
              </a:rPr>
              <a:t>users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265" dirty="0">
                <a:latin typeface="Arial Black"/>
                <a:cs typeface="Arial Black"/>
              </a:rPr>
              <a:t> </a:t>
            </a:r>
            <a:r>
              <a:rPr sz="1200" spc="-180" dirty="0">
                <a:latin typeface="Arial Black"/>
                <a:cs typeface="Arial Black"/>
              </a:rPr>
              <a:t>system.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4221607"/>
            <a:ext cx="586168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4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0" dirty="0">
                <a:latin typeface="Arial Black"/>
                <a:cs typeface="Arial Black"/>
              </a:rPr>
              <a:t>It’s </a:t>
            </a:r>
            <a:r>
              <a:rPr sz="1200" spc="-165" dirty="0">
                <a:latin typeface="Arial Black"/>
                <a:cs typeface="Arial Black"/>
              </a:rPr>
              <a:t>now </a:t>
            </a:r>
            <a:r>
              <a:rPr sz="1200" spc="-145" dirty="0">
                <a:latin typeface="Arial Black"/>
                <a:cs typeface="Arial Black"/>
              </a:rPr>
              <a:t>time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0" dirty="0">
                <a:latin typeface="Arial Black"/>
                <a:cs typeface="Arial Black"/>
              </a:rPr>
              <a:t>setup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75" dirty="0">
                <a:latin typeface="Arial Black"/>
                <a:cs typeface="Arial Black"/>
              </a:rPr>
              <a:t>users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system. </a:t>
            </a:r>
            <a:r>
              <a:rPr sz="1200" spc="-160" dirty="0">
                <a:latin typeface="Arial Black"/>
                <a:cs typeface="Arial Black"/>
              </a:rPr>
              <a:t>Now </a:t>
            </a:r>
            <a:r>
              <a:rPr sz="1200" spc="-175" dirty="0">
                <a:latin typeface="Arial Black"/>
                <a:cs typeface="Arial Black"/>
              </a:rPr>
              <a:t>when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0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Manage  </a:t>
            </a:r>
            <a:r>
              <a:rPr sz="1200" spc="-190" dirty="0">
                <a:latin typeface="Arial Black"/>
                <a:cs typeface="Arial Black"/>
              </a:rPr>
              <a:t>Jenkins,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55" dirty="0">
                <a:latin typeface="Arial Black"/>
                <a:cs typeface="Arial Black"/>
              </a:rPr>
              <a:t>scroll </a:t>
            </a:r>
            <a:r>
              <a:rPr sz="1200" spc="-145" dirty="0">
                <a:latin typeface="Arial Black"/>
                <a:cs typeface="Arial Black"/>
              </a:rPr>
              <a:t>down,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90" dirty="0">
                <a:latin typeface="Arial Black"/>
                <a:cs typeface="Arial Black"/>
              </a:rPr>
              <a:t>see a </a:t>
            </a:r>
            <a:r>
              <a:rPr sz="1200" spc="-130" dirty="0">
                <a:latin typeface="Arial Black"/>
                <a:cs typeface="Arial Black"/>
              </a:rPr>
              <a:t>‘Manage </a:t>
            </a:r>
            <a:r>
              <a:rPr sz="1200" spc="-165" dirty="0">
                <a:latin typeface="Arial Black"/>
                <a:cs typeface="Arial Black"/>
              </a:rPr>
              <a:t>Users’ </a:t>
            </a:r>
            <a:r>
              <a:rPr sz="1200" spc="-114" dirty="0">
                <a:latin typeface="Arial Black"/>
                <a:cs typeface="Arial Black"/>
              </a:rPr>
              <a:t>option.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45" dirty="0">
                <a:latin typeface="Arial Black"/>
                <a:cs typeface="Arial Black"/>
              </a:rPr>
              <a:t>this</a:t>
            </a:r>
            <a:r>
              <a:rPr sz="1200" spc="-19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400" y="1498091"/>
            <a:ext cx="5429885" cy="2542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88</a:t>
            </a:fld>
            <a:endParaRPr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92809"/>
            <a:ext cx="594804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5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215" dirty="0">
                <a:latin typeface="Arial Black"/>
                <a:cs typeface="Arial Black"/>
              </a:rPr>
              <a:t>Just </a:t>
            </a:r>
            <a:r>
              <a:rPr sz="1200" spc="-155" dirty="0">
                <a:latin typeface="Arial Black"/>
                <a:cs typeface="Arial Black"/>
              </a:rPr>
              <a:t>like </a:t>
            </a:r>
            <a:r>
              <a:rPr sz="1200" spc="-130" dirty="0">
                <a:latin typeface="Arial Black"/>
                <a:cs typeface="Arial Black"/>
              </a:rPr>
              <a:t>you defined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40" dirty="0">
                <a:latin typeface="Arial Black"/>
                <a:cs typeface="Arial Black"/>
              </a:rPr>
              <a:t>admin </a:t>
            </a:r>
            <a:r>
              <a:rPr sz="1200" spc="-155" dirty="0">
                <a:latin typeface="Arial Black"/>
                <a:cs typeface="Arial Black"/>
              </a:rPr>
              <a:t>user, </a:t>
            </a:r>
            <a:r>
              <a:rPr sz="1200" spc="-160" dirty="0">
                <a:latin typeface="Arial Black"/>
                <a:cs typeface="Arial Black"/>
              </a:rPr>
              <a:t>start </a:t>
            </a:r>
            <a:r>
              <a:rPr sz="1200" spc="-150" dirty="0">
                <a:latin typeface="Arial Black"/>
                <a:cs typeface="Arial Black"/>
              </a:rPr>
              <a:t>creating </a:t>
            </a:r>
            <a:r>
              <a:rPr sz="1200" spc="-130" dirty="0">
                <a:latin typeface="Arial Black"/>
                <a:cs typeface="Arial Black"/>
              </a:rPr>
              <a:t>other </a:t>
            </a:r>
            <a:r>
              <a:rPr sz="1200" spc="-175" dirty="0">
                <a:latin typeface="Arial Black"/>
                <a:cs typeface="Arial Black"/>
              </a:rPr>
              <a:t>users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0" dirty="0">
                <a:latin typeface="Arial Black"/>
                <a:cs typeface="Arial Black"/>
              </a:rPr>
              <a:t>system.  </a:t>
            </a:r>
            <a:r>
              <a:rPr sz="1200" spc="-195" dirty="0">
                <a:latin typeface="Arial Black"/>
                <a:cs typeface="Arial Black"/>
              </a:rPr>
              <a:t>As</a:t>
            </a:r>
            <a:r>
              <a:rPr sz="1200" spc="-90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an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example,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225" dirty="0">
                <a:latin typeface="Arial Black"/>
                <a:cs typeface="Arial Black"/>
              </a:rPr>
              <a:t>we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are</a:t>
            </a:r>
            <a:r>
              <a:rPr sz="1200" spc="-70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just</a:t>
            </a:r>
            <a:r>
              <a:rPr sz="1200" spc="-80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creating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35" dirty="0">
                <a:latin typeface="Arial Black"/>
                <a:cs typeface="Arial Black"/>
              </a:rPr>
              <a:t>another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user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55" dirty="0">
                <a:latin typeface="Arial Black"/>
                <a:cs typeface="Arial Black"/>
              </a:rPr>
              <a:t>called</a:t>
            </a:r>
            <a:r>
              <a:rPr sz="1200" spc="-75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‘user’.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708019"/>
            <a:ext cx="5774690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6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55" dirty="0">
                <a:latin typeface="Arial Black"/>
                <a:cs typeface="Arial Black"/>
              </a:rPr>
              <a:t>Now </a:t>
            </a:r>
            <a:r>
              <a:rPr sz="1200" spc="-135" dirty="0">
                <a:latin typeface="Arial Black"/>
                <a:cs typeface="Arial Black"/>
              </a:rPr>
              <a:t>it’s </a:t>
            </a:r>
            <a:r>
              <a:rPr sz="1200" spc="-145" dirty="0">
                <a:latin typeface="Arial Black"/>
                <a:cs typeface="Arial Black"/>
              </a:rPr>
              <a:t>time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50" dirty="0">
                <a:latin typeface="Arial Black"/>
                <a:cs typeface="Arial Black"/>
              </a:rPr>
              <a:t>setup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40" dirty="0">
                <a:latin typeface="Arial Black"/>
                <a:cs typeface="Arial Black"/>
              </a:rPr>
              <a:t>authorizations, </a:t>
            </a:r>
            <a:r>
              <a:rPr sz="1200" spc="-160" dirty="0">
                <a:latin typeface="Arial Black"/>
                <a:cs typeface="Arial Black"/>
              </a:rPr>
              <a:t>basically </a:t>
            </a:r>
            <a:r>
              <a:rPr sz="1200" spc="-165" dirty="0">
                <a:latin typeface="Arial Black"/>
                <a:cs typeface="Arial Black"/>
              </a:rPr>
              <a:t>who </a:t>
            </a:r>
            <a:r>
              <a:rPr sz="1200" spc="-180" dirty="0">
                <a:latin typeface="Arial Black"/>
                <a:cs typeface="Arial Black"/>
              </a:rPr>
              <a:t>has </a:t>
            </a:r>
            <a:r>
              <a:rPr sz="1200" spc="-220" dirty="0">
                <a:latin typeface="Arial Black"/>
                <a:cs typeface="Arial Black"/>
              </a:rPr>
              <a:t>access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70" dirty="0">
                <a:latin typeface="Arial Black"/>
                <a:cs typeface="Arial Black"/>
              </a:rPr>
              <a:t>what.  </a:t>
            </a:r>
            <a:r>
              <a:rPr sz="1200" spc="-14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→ </a:t>
            </a:r>
            <a:r>
              <a:rPr sz="1200" spc="-125" dirty="0">
                <a:latin typeface="Arial Black"/>
                <a:cs typeface="Arial Black"/>
              </a:rPr>
              <a:t>Configure </a:t>
            </a:r>
            <a:r>
              <a:rPr sz="1200" spc="-135" dirty="0">
                <a:latin typeface="Arial Black"/>
                <a:cs typeface="Arial Black"/>
              </a:rPr>
              <a:t>Global</a:t>
            </a:r>
            <a:r>
              <a:rPr sz="1200" spc="-114" dirty="0">
                <a:latin typeface="Arial Black"/>
                <a:cs typeface="Arial Black"/>
              </a:rPr>
              <a:t> </a:t>
            </a:r>
            <a:r>
              <a:rPr sz="1200" spc="-165" dirty="0">
                <a:latin typeface="Arial Black"/>
                <a:cs typeface="Arial Black"/>
              </a:rPr>
              <a:t>Security.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200" spc="-155" dirty="0">
                <a:latin typeface="Arial Black"/>
                <a:cs typeface="Arial Black"/>
              </a:rPr>
              <a:t>Now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Authorization </a:t>
            </a:r>
            <a:r>
              <a:rPr sz="1200" spc="-160" dirty="0">
                <a:latin typeface="Arial Black"/>
                <a:cs typeface="Arial Black"/>
              </a:rPr>
              <a:t>section,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30" dirty="0">
                <a:latin typeface="Arial Black"/>
                <a:cs typeface="Arial Black"/>
              </a:rPr>
              <a:t>‘Matrix </a:t>
            </a:r>
            <a:r>
              <a:rPr sz="1200" spc="-160" dirty="0">
                <a:latin typeface="Arial Black"/>
                <a:cs typeface="Arial Black"/>
              </a:rPr>
              <a:t>based</a:t>
            </a:r>
            <a:r>
              <a:rPr sz="1200" spc="-10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security’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7187183"/>
            <a:ext cx="5869305" cy="177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7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20" dirty="0">
                <a:latin typeface="Arial Black"/>
                <a:cs typeface="Arial Black"/>
              </a:rPr>
              <a:t>If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00" dirty="0">
                <a:latin typeface="Arial Black"/>
                <a:cs typeface="Arial Black"/>
              </a:rPr>
              <a:t>don’t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user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user </a:t>
            </a:r>
            <a:r>
              <a:rPr sz="1200" spc="-105" dirty="0">
                <a:latin typeface="Arial Black"/>
                <a:cs typeface="Arial Black"/>
              </a:rPr>
              <a:t>group </a:t>
            </a:r>
            <a:r>
              <a:rPr sz="1200" spc="-150" dirty="0">
                <a:latin typeface="Arial Black"/>
                <a:cs typeface="Arial Black"/>
              </a:rPr>
              <a:t>list, </a:t>
            </a:r>
            <a:r>
              <a:rPr sz="1200" spc="-145" dirty="0">
                <a:latin typeface="Arial Black"/>
                <a:cs typeface="Arial Black"/>
              </a:rPr>
              <a:t>enter </a:t>
            </a:r>
            <a:r>
              <a:rPr sz="1200" spc="-13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user name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30" dirty="0">
                <a:latin typeface="Arial Black"/>
                <a:cs typeface="Arial Black"/>
              </a:rPr>
              <a:t>add </a:t>
            </a:r>
            <a:r>
              <a:rPr sz="1200" spc="-125" dirty="0">
                <a:latin typeface="Arial Black"/>
                <a:cs typeface="Arial Black"/>
              </a:rPr>
              <a:t>it 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list. </a:t>
            </a:r>
            <a:r>
              <a:rPr sz="1200" spc="-170" dirty="0">
                <a:latin typeface="Arial Black"/>
                <a:cs typeface="Arial Black"/>
              </a:rPr>
              <a:t>Then </a:t>
            </a:r>
            <a:r>
              <a:rPr sz="1200" spc="-135" dirty="0">
                <a:latin typeface="Arial Black"/>
                <a:cs typeface="Arial Black"/>
              </a:rPr>
              <a:t>give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appropriate </a:t>
            </a:r>
            <a:r>
              <a:rPr sz="1200" spc="-155" dirty="0">
                <a:latin typeface="Arial Black"/>
                <a:cs typeface="Arial Black"/>
              </a:rPr>
              <a:t>permissions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25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user.</a:t>
            </a:r>
            <a:endParaRPr sz="1200">
              <a:latin typeface="Arial Black"/>
              <a:cs typeface="Arial Black"/>
            </a:endParaRPr>
          </a:p>
          <a:p>
            <a:pPr marL="12700" marR="771525">
              <a:lnSpc>
                <a:spcPct val="208300"/>
              </a:lnSpc>
            </a:pP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Save </a:t>
            </a:r>
            <a:r>
              <a:rPr sz="1200" spc="-114" dirty="0">
                <a:latin typeface="Arial Black"/>
                <a:cs typeface="Arial Black"/>
              </a:rPr>
              <a:t>button </a:t>
            </a: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130" dirty="0">
                <a:latin typeface="Arial Black"/>
                <a:cs typeface="Arial Black"/>
              </a:rPr>
              <a:t>defined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relevant </a:t>
            </a:r>
            <a:r>
              <a:rPr sz="1200" spc="-135" dirty="0">
                <a:latin typeface="Arial Black"/>
                <a:cs typeface="Arial Black"/>
              </a:rPr>
              <a:t>authorizations.  </a:t>
            </a:r>
            <a:r>
              <a:rPr sz="1200" spc="-150" dirty="0">
                <a:latin typeface="Arial Black"/>
                <a:cs typeface="Arial Black"/>
              </a:rPr>
              <a:t>Your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65" dirty="0">
                <a:latin typeface="Arial Black"/>
                <a:cs typeface="Arial Black"/>
              </a:rPr>
              <a:t>security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65" dirty="0">
                <a:latin typeface="Arial Black"/>
                <a:cs typeface="Arial Black"/>
              </a:rPr>
              <a:t>now</a:t>
            </a:r>
            <a:r>
              <a:rPr sz="1200" spc="-15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setup.</a:t>
            </a:r>
            <a:endParaRPr sz="1200">
              <a:latin typeface="Arial Black"/>
              <a:cs typeface="Arial Black"/>
            </a:endParaRPr>
          </a:p>
          <a:p>
            <a:pPr marL="12700" marR="71120">
              <a:lnSpc>
                <a:spcPct val="110800"/>
              </a:lnSpc>
              <a:spcBef>
                <a:spcPts val="1390"/>
              </a:spcBef>
            </a:pPr>
            <a:r>
              <a:rPr sz="1200" b="1" spc="30" dirty="0">
                <a:latin typeface="Arial"/>
                <a:cs typeface="Arial"/>
              </a:rPr>
              <a:t>Note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45" dirty="0">
                <a:latin typeface="Arial Black"/>
                <a:cs typeface="Arial Black"/>
              </a:rPr>
              <a:t>For Windows </a:t>
            </a:r>
            <a:r>
              <a:rPr sz="1200" spc="-130" dirty="0">
                <a:latin typeface="Arial Black"/>
                <a:cs typeface="Arial Black"/>
              </a:rPr>
              <a:t>AD </a:t>
            </a:r>
            <a:r>
              <a:rPr sz="1200" spc="-145" dirty="0">
                <a:latin typeface="Arial Black"/>
                <a:cs typeface="Arial Black"/>
              </a:rPr>
              <a:t>authentication,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80" dirty="0">
                <a:latin typeface="Arial Black"/>
                <a:cs typeface="Arial Black"/>
              </a:rPr>
              <a:t>has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add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Active </a:t>
            </a:r>
            <a:r>
              <a:rPr sz="1200" spc="-140" dirty="0">
                <a:latin typeface="Arial Black"/>
                <a:cs typeface="Arial Black"/>
              </a:rPr>
              <a:t>Directory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14" dirty="0">
                <a:latin typeface="Arial Black"/>
                <a:cs typeface="Arial Black"/>
              </a:rPr>
              <a:t>to  </a:t>
            </a:r>
            <a:r>
              <a:rPr sz="1200" spc="-190" dirty="0">
                <a:latin typeface="Arial Black"/>
                <a:cs typeface="Arial Black"/>
              </a:rPr>
              <a:t>Jenkins.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498091"/>
            <a:ext cx="5419725" cy="203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4692396"/>
            <a:ext cx="5419725" cy="2314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89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918718"/>
            <a:ext cx="5919470" cy="353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Arial"/>
                <a:cs typeface="Arial"/>
              </a:rPr>
              <a:t>Step </a:t>
            </a:r>
            <a:r>
              <a:rPr sz="1800" b="1" spc="-45" dirty="0">
                <a:latin typeface="Arial"/>
                <a:cs typeface="Arial"/>
              </a:rPr>
              <a:t>4: </a:t>
            </a:r>
            <a:r>
              <a:rPr sz="1800" b="1" spc="-70" dirty="0">
                <a:latin typeface="Arial"/>
                <a:cs typeface="Arial"/>
              </a:rPr>
              <a:t>Jenkins </a:t>
            </a:r>
            <a:r>
              <a:rPr sz="1800" b="1" spc="-15" dirty="0">
                <a:latin typeface="Arial"/>
                <a:cs typeface="Arial"/>
              </a:rPr>
              <a:t>and Tomcat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Setup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10800"/>
              </a:lnSpc>
              <a:spcBef>
                <a:spcPts val="1425"/>
              </a:spcBef>
            </a:pPr>
            <a:r>
              <a:rPr sz="1200" spc="-135" dirty="0">
                <a:latin typeface="Arial Black"/>
                <a:cs typeface="Arial Black"/>
              </a:rPr>
              <a:t>Copy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Jenkis.war </a:t>
            </a:r>
            <a:r>
              <a:rPr sz="1200" spc="-125" dirty="0">
                <a:latin typeface="Arial Black"/>
                <a:cs typeface="Arial Black"/>
              </a:rPr>
              <a:t>file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225" dirty="0">
                <a:latin typeface="Arial Black"/>
                <a:cs typeface="Arial Black"/>
              </a:rPr>
              <a:t>was </a:t>
            </a:r>
            <a:r>
              <a:rPr sz="1200" spc="-135" dirty="0">
                <a:latin typeface="Arial Black"/>
                <a:cs typeface="Arial Black"/>
              </a:rPr>
              <a:t>downloaded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previous </a:t>
            </a:r>
            <a:r>
              <a:rPr sz="1200" spc="-160" dirty="0">
                <a:latin typeface="Arial Black"/>
                <a:cs typeface="Arial Black"/>
              </a:rPr>
              <a:t>section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55" dirty="0">
                <a:latin typeface="Arial Black"/>
                <a:cs typeface="Arial Black"/>
              </a:rPr>
              <a:t>copy </a:t>
            </a:r>
            <a:r>
              <a:rPr sz="1200" spc="-120" dirty="0">
                <a:latin typeface="Arial Black"/>
                <a:cs typeface="Arial Black"/>
              </a:rPr>
              <a:t>it </a:t>
            </a:r>
            <a:r>
              <a:rPr sz="1200" spc="-114" dirty="0">
                <a:latin typeface="Arial Black"/>
                <a:cs typeface="Arial Black"/>
              </a:rPr>
              <a:t>to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webapps </a:t>
            </a:r>
            <a:r>
              <a:rPr sz="1200" spc="-114" dirty="0">
                <a:latin typeface="Arial Black"/>
                <a:cs typeface="Arial Black"/>
              </a:rPr>
              <a:t>folder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tomcat</a:t>
            </a:r>
            <a:r>
              <a:rPr sz="1200" spc="-25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folder.</a:t>
            </a:r>
            <a:endParaRPr sz="1200">
              <a:latin typeface="Arial Black"/>
              <a:cs typeface="Arial Black"/>
            </a:endParaRPr>
          </a:p>
          <a:p>
            <a:pPr marL="12700" marR="88265" algn="just">
              <a:lnSpc>
                <a:spcPct val="110800"/>
              </a:lnSpc>
              <a:spcBef>
                <a:spcPts val="1405"/>
              </a:spcBef>
            </a:pPr>
            <a:r>
              <a:rPr sz="1200" spc="-155" dirty="0">
                <a:latin typeface="Arial Black"/>
                <a:cs typeface="Arial Black"/>
              </a:rPr>
              <a:t>Now </a:t>
            </a:r>
            <a:r>
              <a:rPr sz="1200" spc="-125" dirty="0">
                <a:latin typeface="Arial Black"/>
                <a:cs typeface="Arial Black"/>
              </a:rPr>
              <a:t>open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command </a:t>
            </a:r>
            <a:r>
              <a:rPr sz="1200" spc="-125" dirty="0">
                <a:latin typeface="Arial Black"/>
                <a:cs typeface="Arial Black"/>
              </a:rPr>
              <a:t>prompt. </a:t>
            </a:r>
            <a:r>
              <a:rPr sz="1200" spc="-155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command </a:t>
            </a:r>
            <a:r>
              <a:rPr sz="1200" spc="-125" dirty="0">
                <a:latin typeface="Arial Black"/>
                <a:cs typeface="Arial Black"/>
              </a:rPr>
              <a:t>prompt, </a:t>
            </a:r>
            <a:r>
              <a:rPr sz="1200" spc="-170" dirty="0">
                <a:latin typeface="Arial Black"/>
                <a:cs typeface="Arial Black"/>
              </a:rPr>
              <a:t>browse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directory  </a:t>
            </a:r>
            <a:r>
              <a:rPr sz="1200" spc="-175" dirty="0">
                <a:latin typeface="Arial Black"/>
                <a:cs typeface="Arial Black"/>
              </a:rPr>
              <a:t>where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tomcat7 </a:t>
            </a:r>
            <a:r>
              <a:rPr sz="1200" spc="-114" dirty="0">
                <a:latin typeface="Arial Black"/>
                <a:cs typeface="Arial Black"/>
              </a:rPr>
              <a:t>folder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45" dirty="0">
                <a:latin typeface="Arial Black"/>
                <a:cs typeface="Arial Black"/>
              </a:rPr>
              <a:t>location. </a:t>
            </a:r>
            <a:r>
              <a:rPr sz="1200" spc="-195" dirty="0">
                <a:latin typeface="Arial Black"/>
                <a:cs typeface="Arial Black"/>
              </a:rPr>
              <a:t>Browse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0" dirty="0">
                <a:latin typeface="Arial Black"/>
                <a:cs typeface="Arial Black"/>
              </a:rPr>
              <a:t>bin </a:t>
            </a:r>
            <a:r>
              <a:rPr sz="1200" spc="-140" dirty="0">
                <a:latin typeface="Arial Black"/>
                <a:cs typeface="Arial Black"/>
              </a:rPr>
              <a:t>directory </a:t>
            </a:r>
            <a:r>
              <a:rPr sz="1200" spc="-120" dirty="0">
                <a:latin typeface="Arial Black"/>
                <a:cs typeface="Arial Black"/>
              </a:rPr>
              <a:t>in </a:t>
            </a:r>
            <a:r>
              <a:rPr sz="1200" spc="-145" dirty="0">
                <a:latin typeface="Arial Black"/>
                <a:cs typeface="Arial Black"/>
              </a:rPr>
              <a:t>this </a:t>
            </a:r>
            <a:r>
              <a:rPr sz="1200" spc="-114" dirty="0">
                <a:latin typeface="Arial Black"/>
                <a:cs typeface="Arial Black"/>
              </a:rPr>
              <a:t>folder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20" dirty="0">
                <a:latin typeface="Arial Black"/>
                <a:cs typeface="Arial Black"/>
              </a:rPr>
              <a:t>run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start.bat</a:t>
            </a:r>
            <a:r>
              <a:rPr sz="1200" spc="-20" dirty="0">
                <a:latin typeface="Arial Black"/>
                <a:cs typeface="Arial Black"/>
              </a:rPr>
              <a:t> </a:t>
            </a:r>
            <a:r>
              <a:rPr sz="1200" spc="-130" dirty="0">
                <a:latin typeface="Arial Black"/>
                <a:cs typeface="Arial Black"/>
              </a:rPr>
              <a:t>file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000" spc="-100" dirty="0">
                <a:latin typeface="Arial Black"/>
                <a:cs typeface="Arial Black"/>
              </a:rPr>
              <a:t>E:\Apps\tomcat7\bin&gt;startup.bat</a:t>
            </a:r>
            <a:endParaRPr sz="1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Arial Black"/>
              <a:cs typeface="Arial Black"/>
            </a:endParaRPr>
          </a:p>
          <a:p>
            <a:pPr marL="12700" marR="212090">
              <a:lnSpc>
                <a:spcPct val="110800"/>
              </a:lnSpc>
              <a:spcBef>
                <a:spcPts val="5"/>
              </a:spcBef>
            </a:pP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5" dirty="0">
                <a:latin typeface="Arial Black"/>
                <a:cs typeface="Arial Black"/>
              </a:rPr>
              <a:t>processing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50" dirty="0">
                <a:latin typeface="Arial Black"/>
                <a:cs typeface="Arial Black"/>
              </a:rPr>
              <a:t>complete </a:t>
            </a:r>
            <a:r>
              <a:rPr sz="1200" spc="-140" dirty="0">
                <a:latin typeface="Arial Black"/>
                <a:cs typeface="Arial Black"/>
              </a:rPr>
              <a:t>without major </a:t>
            </a:r>
            <a:r>
              <a:rPr sz="1200" spc="-145" dirty="0">
                <a:latin typeface="Arial Black"/>
                <a:cs typeface="Arial Black"/>
              </a:rPr>
              <a:t>errors,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25" dirty="0">
                <a:latin typeface="Arial Black"/>
                <a:cs typeface="Arial Black"/>
              </a:rPr>
              <a:t>following </a:t>
            </a:r>
            <a:r>
              <a:rPr sz="1200" spc="-135" dirty="0">
                <a:latin typeface="Arial Black"/>
                <a:cs typeface="Arial Black"/>
              </a:rPr>
              <a:t>line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65" dirty="0">
                <a:latin typeface="Arial Black"/>
                <a:cs typeface="Arial Black"/>
              </a:rPr>
              <a:t>come </a:t>
            </a:r>
            <a:r>
              <a:rPr sz="1200" spc="-125" dirty="0">
                <a:latin typeface="Arial Black"/>
                <a:cs typeface="Arial Black"/>
              </a:rPr>
              <a:t>in 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14" dirty="0">
                <a:latin typeface="Arial Black"/>
                <a:cs typeface="Arial Black"/>
              </a:rPr>
              <a:t>output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command</a:t>
            </a:r>
            <a:r>
              <a:rPr sz="1200" spc="-145" dirty="0">
                <a:latin typeface="Arial Black"/>
                <a:cs typeface="Arial Black"/>
              </a:rPr>
              <a:t> </a:t>
            </a:r>
            <a:r>
              <a:rPr sz="1200" spc="-125" dirty="0">
                <a:latin typeface="Arial Black"/>
                <a:cs typeface="Arial Black"/>
              </a:rPr>
              <a:t>prompt.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000" spc="-125" dirty="0">
                <a:latin typeface="Arial Black"/>
                <a:cs typeface="Arial Black"/>
              </a:rPr>
              <a:t>INFO: </a:t>
            </a:r>
            <a:r>
              <a:rPr sz="1000" spc="-140" dirty="0">
                <a:latin typeface="Arial Black"/>
                <a:cs typeface="Arial Black"/>
              </a:rPr>
              <a:t>Server </a:t>
            </a:r>
            <a:r>
              <a:rPr sz="1000" spc="-125" dirty="0">
                <a:latin typeface="Arial Black"/>
                <a:cs typeface="Arial Black"/>
              </a:rPr>
              <a:t>startup </a:t>
            </a:r>
            <a:r>
              <a:rPr sz="1000" spc="-100" dirty="0">
                <a:latin typeface="Arial Black"/>
                <a:cs typeface="Arial Black"/>
              </a:rPr>
              <a:t>in </a:t>
            </a:r>
            <a:r>
              <a:rPr sz="1000" spc="-135" dirty="0">
                <a:latin typeface="Arial Black"/>
                <a:cs typeface="Arial Black"/>
              </a:rPr>
              <a:t>1302</a:t>
            </a:r>
            <a:r>
              <a:rPr sz="1000" spc="-10" dirty="0">
                <a:latin typeface="Arial Black"/>
                <a:cs typeface="Arial Black"/>
              </a:rPr>
              <a:t> </a:t>
            </a:r>
            <a:r>
              <a:rPr sz="1000" spc="-175" dirty="0">
                <a:latin typeface="Arial Black"/>
                <a:cs typeface="Arial Black"/>
              </a:rPr>
              <a:t>ms</a:t>
            </a:r>
            <a:endParaRPr sz="1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Arial Black"/>
              <a:cs typeface="Arial Black"/>
            </a:endParaRPr>
          </a:p>
          <a:p>
            <a:pPr marL="12700" marR="140335">
              <a:lnSpc>
                <a:spcPct val="110800"/>
              </a:lnSpc>
            </a:pPr>
            <a:r>
              <a:rPr sz="1200" spc="-125" dirty="0">
                <a:latin typeface="Arial Black"/>
                <a:cs typeface="Arial Black"/>
              </a:rPr>
              <a:t>Open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0" dirty="0">
                <a:latin typeface="Arial Black"/>
                <a:cs typeface="Arial Black"/>
              </a:rPr>
              <a:t>browser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0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link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b="1" dirty="0">
                <a:latin typeface="Arial"/>
                <a:cs typeface="Arial"/>
              </a:rPr>
              <a:t>http://localhost:8080/jenkins</a:t>
            </a:r>
            <a:r>
              <a:rPr sz="1200" dirty="0">
                <a:latin typeface="Arial Black"/>
                <a:cs typeface="Arial Black"/>
              </a:rPr>
              <a:t>.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be  </a:t>
            </a:r>
            <a:r>
              <a:rPr sz="1200" spc="-110" dirty="0">
                <a:latin typeface="Arial Black"/>
                <a:cs typeface="Arial Black"/>
              </a:rPr>
              <a:t>up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20" dirty="0">
                <a:latin typeface="Arial Black"/>
                <a:cs typeface="Arial Black"/>
              </a:rPr>
              <a:t>running </a:t>
            </a:r>
            <a:r>
              <a:rPr sz="1200" spc="-114" dirty="0">
                <a:latin typeface="Arial Black"/>
                <a:cs typeface="Arial Black"/>
              </a:rPr>
              <a:t>on</a:t>
            </a:r>
            <a:r>
              <a:rPr sz="1200" spc="60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tomcat.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4625340"/>
            <a:ext cx="5419725" cy="3285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704" y="914349"/>
            <a:ext cx="3122295" cy="37274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222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5"/>
              </a:spcBef>
            </a:pPr>
            <a:r>
              <a:rPr sz="2200" spc="-85" dirty="0">
                <a:solidFill>
                  <a:srgbClr val="2E5395"/>
                </a:solidFill>
              </a:rPr>
              <a:t>Jenkins </a:t>
            </a:r>
            <a:r>
              <a:rPr sz="2200" spc="155" dirty="0">
                <a:solidFill>
                  <a:srgbClr val="2E5395"/>
                </a:solidFill>
              </a:rPr>
              <a:t>- </a:t>
            </a:r>
            <a:r>
              <a:rPr sz="2200" spc="-70" dirty="0">
                <a:solidFill>
                  <a:srgbClr val="2E5395"/>
                </a:solidFill>
              </a:rPr>
              <a:t>Backup</a:t>
            </a:r>
            <a:r>
              <a:rPr sz="2200" spc="-125" dirty="0">
                <a:solidFill>
                  <a:srgbClr val="2E5395"/>
                </a:solidFill>
              </a:rPr>
              <a:t> </a:t>
            </a:r>
            <a:r>
              <a:rPr sz="2200" spc="-20" dirty="0">
                <a:solidFill>
                  <a:srgbClr val="2E5395"/>
                </a:solidFill>
              </a:rPr>
              <a:t>Plugin</a:t>
            </a:r>
            <a:endParaRPr sz="2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90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02004" y="1471930"/>
            <a:ext cx="5665470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80" dirty="0">
                <a:latin typeface="Arial Black"/>
                <a:cs typeface="Arial Black"/>
              </a:rPr>
              <a:t>has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0" dirty="0">
                <a:latin typeface="Arial Black"/>
                <a:cs typeface="Arial Black"/>
              </a:rPr>
              <a:t>backup </a:t>
            </a:r>
            <a:r>
              <a:rPr sz="1200" spc="-110" dirty="0">
                <a:latin typeface="Arial Black"/>
                <a:cs typeface="Arial Black"/>
              </a:rPr>
              <a:t>plugin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90" dirty="0">
                <a:latin typeface="Arial Black"/>
                <a:cs typeface="Arial Black"/>
              </a:rPr>
              <a:t>can </a:t>
            </a:r>
            <a:r>
              <a:rPr sz="1200" spc="-160" dirty="0">
                <a:latin typeface="Arial Black"/>
                <a:cs typeface="Arial Black"/>
              </a:rPr>
              <a:t>used </a:t>
            </a:r>
            <a:r>
              <a:rPr sz="1200" spc="-110" dirty="0">
                <a:latin typeface="Arial Black"/>
                <a:cs typeface="Arial Black"/>
              </a:rPr>
              <a:t>to </a:t>
            </a:r>
            <a:r>
              <a:rPr sz="1200" spc="-160" dirty="0">
                <a:latin typeface="Arial Black"/>
                <a:cs typeface="Arial Black"/>
              </a:rPr>
              <a:t>backup critical </a:t>
            </a:r>
            <a:r>
              <a:rPr sz="1200" spc="-130" dirty="0">
                <a:latin typeface="Arial Black"/>
                <a:cs typeface="Arial Black"/>
              </a:rPr>
              <a:t>configuration </a:t>
            </a:r>
            <a:r>
              <a:rPr sz="1200" spc="-155" dirty="0">
                <a:latin typeface="Arial Black"/>
                <a:cs typeface="Arial Black"/>
              </a:rPr>
              <a:t>settings  </a:t>
            </a:r>
            <a:r>
              <a:rPr sz="1200" spc="-145" dirty="0">
                <a:latin typeface="Arial Black"/>
                <a:cs typeface="Arial Black"/>
              </a:rPr>
              <a:t>related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0" dirty="0">
                <a:latin typeface="Arial Black"/>
                <a:cs typeface="Arial Black"/>
              </a:rPr>
              <a:t>Jenkins. </a:t>
            </a:r>
            <a:r>
              <a:rPr sz="1200" spc="-155" dirty="0">
                <a:latin typeface="Arial Black"/>
                <a:cs typeface="Arial Black"/>
              </a:rPr>
              <a:t>Follow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steps </a:t>
            </a:r>
            <a:r>
              <a:rPr sz="1200" spc="-135" dirty="0">
                <a:latin typeface="Arial Black"/>
                <a:cs typeface="Arial Black"/>
              </a:rPr>
              <a:t>given </a:t>
            </a:r>
            <a:r>
              <a:rPr sz="1200" spc="-150" dirty="0">
                <a:latin typeface="Arial Black"/>
                <a:cs typeface="Arial Black"/>
              </a:rPr>
              <a:t>below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65" dirty="0">
                <a:latin typeface="Arial Black"/>
                <a:cs typeface="Arial Black"/>
              </a:rPr>
              <a:t>have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60" dirty="0">
                <a:latin typeface="Arial Black"/>
                <a:cs typeface="Arial Black"/>
              </a:rPr>
              <a:t>backup </a:t>
            </a:r>
            <a:r>
              <a:rPr sz="1200" spc="-120" dirty="0">
                <a:latin typeface="Arial Black"/>
                <a:cs typeface="Arial Black"/>
              </a:rPr>
              <a:t>in</a:t>
            </a:r>
            <a:r>
              <a:rPr sz="1200" spc="-240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place.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1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30" dirty="0">
                <a:latin typeface="Arial Black"/>
                <a:cs typeface="Arial Black"/>
              </a:rPr>
              <a:t>and </a:t>
            </a:r>
            <a:r>
              <a:rPr sz="1200" spc="-165" dirty="0">
                <a:latin typeface="Arial Black"/>
                <a:cs typeface="Arial Black"/>
              </a:rPr>
              <a:t>choose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‘Manage </a:t>
            </a:r>
            <a:r>
              <a:rPr sz="1200" spc="-135" dirty="0">
                <a:latin typeface="Arial Black"/>
                <a:cs typeface="Arial Black"/>
              </a:rPr>
              <a:t>Plugins’</a:t>
            </a:r>
            <a:r>
              <a:rPr sz="1200" spc="-290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5695569"/>
            <a:ext cx="590169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2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35" dirty="0">
                <a:latin typeface="Arial Black"/>
                <a:cs typeface="Arial Black"/>
              </a:rPr>
              <a:t>In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available </a:t>
            </a:r>
            <a:r>
              <a:rPr sz="1200" spc="-140" dirty="0">
                <a:latin typeface="Arial Black"/>
                <a:cs typeface="Arial Black"/>
              </a:rPr>
              <a:t>tab, </a:t>
            </a:r>
            <a:r>
              <a:rPr sz="1200" spc="-185" dirty="0">
                <a:latin typeface="Arial Black"/>
                <a:cs typeface="Arial Black"/>
              </a:rPr>
              <a:t>search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65" dirty="0">
                <a:latin typeface="Arial Black"/>
                <a:cs typeface="Arial Black"/>
              </a:rPr>
              <a:t>‘Backup </a:t>
            </a:r>
            <a:r>
              <a:rPr sz="1200" spc="-120" dirty="0">
                <a:latin typeface="Arial Black"/>
                <a:cs typeface="Arial Black"/>
              </a:rPr>
              <a:t>Plugin’.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4" dirty="0">
                <a:latin typeface="Arial Black"/>
                <a:cs typeface="Arial Black"/>
              </a:rPr>
              <a:t>On </a:t>
            </a:r>
            <a:r>
              <a:rPr sz="1200" spc="-150" dirty="0">
                <a:latin typeface="Arial Black"/>
                <a:cs typeface="Arial Black"/>
              </a:rPr>
              <a:t>Install </a:t>
            </a:r>
            <a:r>
              <a:rPr sz="1200" spc="-145" dirty="0">
                <a:latin typeface="Arial Black"/>
                <a:cs typeface="Arial Black"/>
              </a:rPr>
              <a:t>without </a:t>
            </a:r>
            <a:r>
              <a:rPr sz="1200" spc="-170" dirty="0">
                <a:latin typeface="Arial Black"/>
                <a:cs typeface="Arial Black"/>
              </a:rPr>
              <a:t>Restart.  </a:t>
            </a:r>
            <a:r>
              <a:rPr sz="1200" spc="-160" dirty="0">
                <a:latin typeface="Arial Black"/>
                <a:cs typeface="Arial Black"/>
              </a:rPr>
              <a:t>Once </a:t>
            </a:r>
            <a:r>
              <a:rPr sz="1200" spc="-125" dirty="0">
                <a:latin typeface="Arial Black"/>
                <a:cs typeface="Arial Black"/>
              </a:rPr>
              <a:t>done, </a:t>
            </a:r>
            <a:r>
              <a:rPr sz="1200" spc="-155" dirty="0">
                <a:latin typeface="Arial Black"/>
                <a:cs typeface="Arial Black"/>
              </a:rPr>
              <a:t>restart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Jenkins</a:t>
            </a:r>
            <a:r>
              <a:rPr sz="1200" spc="-20" dirty="0">
                <a:latin typeface="Arial Black"/>
                <a:cs typeface="Arial Black"/>
              </a:rPr>
              <a:t> </a:t>
            </a:r>
            <a:r>
              <a:rPr sz="1200" spc="-170" dirty="0">
                <a:latin typeface="Arial Black"/>
                <a:cs typeface="Arial Black"/>
              </a:rPr>
              <a:t>instance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2456942"/>
            <a:ext cx="5419725" cy="3067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2004" y="8003285"/>
            <a:ext cx="570992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3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55" dirty="0">
                <a:latin typeface="Arial Black"/>
                <a:cs typeface="Arial Black"/>
              </a:rPr>
              <a:t>Now </a:t>
            </a:r>
            <a:r>
              <a:rPr sz="1200" spc="-175" dirty="0">
                <a:latin typeface="Arial Black"/>
                <a:cs typeface="Arial Black"/>
              </a:rPr>
              <a:t>when </a:t>
            </a:r>
            <a:r>
              <a:rPr sz="1200" spc="-125" dirty="0">
                <a:latin typeface="Arial Black"/>
                <a:cs typeface="Arial Black"/>
              </a:rPr>
              <a:t>you </a:t>
            </a:r>
            <a:r>
              <a:rPr sz="1200" spc="-10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Manage </a:t>
            </a:r>
            <a:r>
              <a:rPr sz="1200" spc="-190" dirty="0">
                <a:latin typeface="Arial Black"/>
                <a:cs typeface="Arial Black"/>
              </a:rPr>
              <a:t>Jenkins, </a:t>
            </a:r>
            <a:r>
              <a:rPr sz="1200" spc="-135" dirty="0">
                <a:latin typeface="Arial Black"/>
                <a:cs typeface="Arial Black"/>
              </a:rPr>
              <a:t>and </a:t>
            </a:r>
            <a:r>
              <a:rPr sz="1200" spc="-155" dirty="0">
                <a:latin typeface="Arial Black"/>
                <a:cs typeface="Arial Black"/>
              </a:rPr>
              <a:t>scroll </a:t>
            </a:r>
            <a:r>
              <a:rPr sz="1200" spc="-145" dirty="0">
                <a:latin typeface="Arial Black"/>
                <a:cs typeface="Arial Black"/>
              </a:rPr>
              <a:t>down </a:t>
            </a:r>
            <a:r>
              <a:rPr sz="1200" spc="-130" dirty="0">
                <a:latin typeface="Arial Black"/>
                <a:cs typeface="Arial Black"/>
              </a:rPr>
              <a:t>you </a:t>
            </a:r>
            <a:r>
              <a:rPr sz="1200" spc="-155" dirty="0">
                <a:latin typeface="Arial Black"/>
                <a:cs typeface="Arial Black"/>
              </a:rPr>
              <a:t>will </a:t>
            </a:r>
            <a:r>
              <a:rPr sz="1200" spc="-195" dirty="0">
                <a:latin typeface="Arial Black"/>
                <a:cs typeface="Arial Black"/>
              </a:rPr>
              <a:t>see </a:t>
            </a:r>
            <a:r>
              <a:rPr sz="1200" spc="-170" dirty="0">
                <a:latin typeface="Arial Black"/>
                <a:cs typeface="Arial Black"/>
              </a:rPr>
              <a:t>‘Backup  </a:t>
            </a:r>
            <a:r>
              <a:rPr sz="1200" spc="-125" dirty="0">
                <a:latin typeface="Arial Black"/>
                <a:cs typeface="Arial Black"/>
              </a:rPr>
              <a:t>Manager’ </a:t>
            </a:r>
            <a:r>
              <a:rPr sz="1200" spc="-210" dirty="0">
                <a:latin typeface="Arial Black"/>
                <a:cs typeface="Arial Black"/>
              </a:rPr>
              <a:t>as </a:t>
            </a:r>
            <a:r>
              <a:rPr sz="1200" spc="-160" dirty="0">
                <a:latin typeface="Arial Black"/>
                <a:cs typeface="Arial Black"/>
              </a:rPr>
              <a:t>an </a:t>
            </a:r>
            <a:r>
              <a:rPr sz="1200" spc="-114" dirty="0">
                <a:latin typeface="Arial Black"/>
                <a:cs typeface="Arial Black"/>
              </a:rPr>
              <a:t>option.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5" dirty="0">
                <a:latin typeface="Arial Black"/>
                <a:cs typeface="Arial Black"/>
              </a:rPr>
              <a:t>this</a:t>
            </a:r>
            <a:r>
              <a:rPr sz="1200" spc="-85" dirty="0">
                <a:latin typeface="Arial Black"/>
                <a:cs typeface="Arial Black"/>
              </a:rPr>
              <a:t> </a:t>
            </a:r>
            <a:r>
              <a:rPr sz="1200" spc="-114" dirty="0">
                <a:latin typeface="Arial Black"/>
                <a:cs typeface="Arial Black"/>
              </a:rPr>
              <a:t>option.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914400"/>
            <a:ext cx="4371975" cy="340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4440935"/>
            <a:ext cx="4352925" cy="3381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91</a:t>
            </a:fld>
            <a:endParaRPr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304800"/>
            <a:ext cx="7459980" cy="9751060"/>
            <a:chOff x="304800" y="304800"/>
            <a:chExt cx="7459980" cy="9751060"/>
          </a:xfrm>
        </p:grpSpPr>
        <p:sp>
          <p:nvSpPr>
            <p:cNvPr id="3" name="object 3"/>
            <p:cNvSpPr/>
            <p:nvPr/>
          </p:nvSpPr>
          <p:spPr>
            <a:xfrm>
              <a:off x="914400" y="5754623"/>
              <a:ext cx="5419090" cy="27237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304799"/>
              <a:ext cx="7164705" cy="9450705"/>
            </a:xfrm>
            <a:custGeom>
              <a:avLst/>
              <a:gdLst/>
              <a:ahLst/>
              <a:cxnLst/>
              <a:rect l="l" t="t" r="r" b="b"/>
              <a:pathLst>
                <a:path w="7164705" h="9450705">
                  <a:moveTo>
                    <a:pt x="7164311" y="9444241"/>
                  </a:moveTo>
                  <a:lnTo>
                    <a:pt x="7158228" y="9444241"/>
                  </a:lnTo>
                  <a:lnTo>
                    <a:pt x="6096" y="9444241"/>
                  </a:lnTo>
                  <a:lnTo>
                    <a:pt x="0" y="9444241"/>
                  </a:lnTo>
                  <a:lnTo>
                    <a:pt x="0" y="9450324"/>
                  </a:lnTo>
                  <a:lnTo>
                    <a:pt x="6096" y="9450324"/>
                  </a:lnTo>
                  <a:lnTo>
                    <a:pt x="7158228" y="9450324"/>
                  </a:lnTo>
                  <a:lnTo>
                    <a:pt x="7164311" y="9450324"/>
                  </a:lnTo>
                  <a:lnTo>
                    <a:pt x="7164311" y="9444241"/>
                  </a:lnTo>
                  <a:close/>
                </a:path>
                <a:path w="7164705" h="9450705">
                  <a:moveTo>
                    <a:pt x="7164311" y="0"/>
                  </a:moveTo>
                  <a:lnTo>
                    <a:pt x="7158228" y="0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9444228"/>
                  </a:lnTo>
                  <a:lnTo>
                    <a:pt x="6096" y="9444228"/>
                  </a:lnTo>
                  <a:lnTo>
                    <a:pt x="6096" y="6096"/>
                  </a:lnTo>
                  <a:lnTo>
                    <a:pt x="7158215" y="6096"/>
                  </a:lnTo>
                  <a:lnTo>
                    <a:pt x="7158215" y="9444228"/>
                  </a:lnTo>
                  <a:lnTo>
                    <a:pt x="7164311" y="9444228"/>
                  </a:lnTo>
                  <a:lnTo>
                    <a:pt x="716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02004" y="5372480"/>
            <a:ext cx="16598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4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</a:t>
            </a:r>
            <a:r>
              <a:rPr sz="1200" spc="-15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Setup.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914400"/>
            <a:ext cx="5410200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92</a:t>
            </a:fld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892809"/>
            <a:ext cx="574230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5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55" dirty="0">
                <a:latin typeface="Arial Black"/>
                <a:cs typeface="Arial Black"/>
              </a:rPr>
              <a:t>Here,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50" dirty="0">
                <a:latin typeface="Arial Black"/>
                <a:cs typeface="Arial Black"/>
              </a:rPr>
              <a:t>main </a:t>
            </a:r>
            <a:r>
              <a:rPr sz="1200" spc="-120" dirty="0">
                <a:latin typeface="Arial Black"/>
                <a:cs typeface="Arial Black"/>
              </a:rPr>
              <a:t>field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30" dirty="0">
                <a:latin typeface="Arial Black"/>
                <a:cs typeface="Arial Black"/>
              </a:rPr>
              <a:t>define </a:t>
            </a:r>
            <a:r>
              <a:rPr sz="1200" spc="-165" dirty="0">
                <a:latin typeface="Arial Black"/>
                <a:cs typeface="Arial Black"/>
              </a:rPr>
              <a:t>is </a:t>
            </a:r>
            <a:r>
              <a:rPr sz="1200" spc="-140" dirty="0">
                <a:latin typeface="Arial Black"/>
                <a:cs typeface="Arial Black"/>
              </a:rPr>
              <a:t>the directory </a:t>
            </a:r>
            <a:r>
              <a:rPr sz="1200" spc="-105" dirty="0">
                <a:latin typeface="Arial Black"/>
                <a:cs typeface="Arial Black"/>
              </a:rPr>
              <a:t>for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60" dirty="0">
                <a:latin typeface="Arial Black"/>
                <a:cs typeface="Arial Black"/>
              </a:rPr>
              <a:t>backup. </a:t>
            </a:r>
            <a:r>
              <a:rPr sz="1200" spc="-175" dirty="0">
                <a:latin typeface="Arial Black"/>
                <a:cs typeface="Arial Black"/>
              </a:rPr>
              <a:t>Ensure </a:t>
            </a:r>
            <a:r>
              <a:rPr sz="1200" spc="-135" dirty="0">
                <a:latin typeface="Arial Black"/>
                <a:cs typeface="Arial Black"/>
              </a:rPr>
              <a:t>it’s </a:t>
            </a:r>
            <a:r>
              <a:rPr sz="1200" spc="-110" dirty="0">
                <a:latin typeface="Arial Black"/>
                <a:cs typeface="Arial Black"/>
              </a:rPr>
              <a:t>on  </a:t>
            </a:r>
            <a:r>
              <a:rPr sz="1200" spc="-135" dirty="0">
                <a:latin typeface="Arial Black"/>
                <a:cs typeface="Arial Black"/>
              </a:rPr>
              <a:t>another </a:t>
            </a:r>
            <a:r>
              <a:rPr sz="1200" spc="-130" dirty="0">
                <a:latin typeface="Arial Black"/>
                <a:cs typeface="Arial Black"/>
              </a:rPr>
              <a:t>drive </a:t>
            </a:r>
            <a:r>
              <a:rPr sz="1200" spc="-180" dirty="0">
                <a:latin typeface="Arial Black"/>
                <a:cs typeface="Arial Black"/>
              </a:rPr>
              <a:t>which </a:t>
            </a:r>
            <a:r>
              <a:rPr sz="1200" spc="-170" dirty="0">
                <a:latin typeface="Arial Black"/>
                <a:cs typeface="Arial Black"/>
              </a:rPr>
              <a:t>is </a:t>
            </a:r>
            <a:r>
              <a:rPr sz="1200" spc="-125" dirty="0">
                <a:latin typeface="Arial Black"/>
                <a:cs typeface="Arial Black"/>
              </a:rPr>
              <a:t>different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drive </a:t>
            </a:r>
            <a:r>
              <a:rPr sz="1200" spc="-175" dirty="0">
                <a:latin typeface="Arial Black"/>
                <a:cs typeface="Arial Black"/>
              </a:rPr>
              <a:t>where </a:t>
            </a:r>
            <a:r>
              <a:rPr sz="1200" spc="-125" dirty="0">
                <a:latin typeface="Arial Black"/>
                <a:cs typeface="Arial Black"/>
              </a:rPr>
              <a:t>your </a:t>
            </a:r>
            <a:r>
              <a:rPr sz="1200" spc="-195" dirty="0">
                <a:latin typeface="Arial Black"/>
                <a:cs typeface="Arial Black"/>
              </a:rPr>
              <a:t>Jenkins </a:t>
            </a:r>
            <a:r>
              <a:rPr sz="1200" spc="-170" dirty="0">
                <a:latin typeface="Arial Black"/>
                <a:cs typeface="Arial Black"/>
              </a:rPr>
              <a:t>instance is</a:t>
            </a:r>
            <a:r>
              <a:rPr sz="1200" spc="-285" dirty="0">
                <a:latin typeface="Arial Black"/>
                <a:cs typeface="Arial Black"/>
              </a:rPr>
              <a:t> </a:t>
            </a:r>
            <a:r>
              <a:rPr sz="1200" spc="-150" dirty="0">
                <a:latin typeface="Arial Black"/>
                <a:cs typeface="Arial Black"/>
              </a:rPr>
              <a:t>setup.</a:t>
            </a:r>
            <a:endParaRPr sz="12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95" dirty="0">
                <a:latin typeface="Arial Black"/>
                <a:cs typeface="Arial Black"/>
              </a:rPr>
              <a:t>Save</a:t>
            </a:r>
            <a:r>
              <a:rPr sz="1200" spc="-120" dirty="0">
                <a:latin typeface="Arial Black"/>
                <a:cs typeface="Arial Black"/>
              </a:rPr>
              <a:t> button.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4995544"/>
            <a:ext cx="5823585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Step </a:t>
            </a:r>
            <a:r>
              <a:rPr sz="1200" b="1" spc="20" dirty="0">
                <a:latin typeface="Arial"/>
                <a:cs typeface="Arial"/>
              </a:rPr>
              <a:t>6 </a:t>
            </a:r>
            <a:r>
              <a:rPr sz="1200" spc="25" dirty="0">
                <a:latin typeface="Arial Black"/>
                <a:cs typeface="Arial Black"/>
              </a:rPr>
              <a:t>− </a:t>
            </a:r>
            <a:r>
              <a:rPr sz="1200" spc="-175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65" dirty="0">
                <a:latin typeface="Arial Black"/>
                <a:cs typeface="Arial Black"/>
              </a:rPr>
              <a:t>‘Backup </a:t>
            </a:r>
            <a:r>
              <a:rPr sz="1200" spc="-140" dirty="0">
                <a:latin typeface="Arial Black"/>
                <a:cs typeface="Arial Black"/>
              </a:rPr>
              <a:t>Hudson </a:t>
            </a:r>
            <a:r>
              <a:rPr sz="1200" spc="-125" dirty="0">
                <a:latin typeface="Arial Black"/>
                <a:cs typeface="Arial Black"/>
              </a:rPr>
              <a:t>configuration’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5" dirty="0">
                <a:latin typeface="Arial Black"/>
                <a:cs typeface="Arial Black"/>
              </a:rPr>
              <a:t>Backup </a:t>
            </a:r>
            <a:r>
              <a:rPr sz="1200" spc="-150" dirty="0">
                <a:latin typeface="Arial Black"/>
                <a:cs typeface="Arial Black"/>
              </a:rPr>
              <a:t>manager </a:t>
            </a:r>
            <a:r>
              <a:rPr sz="1200" spc="-180" dirty="0">
                <a:latin typeface="Arial Black"/>
                <a:cs typeface="Arial Black"/>
              </a:rPr>
              <a:t>screen 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initiate the</a:t>
            </a:r>
            <a:r>
              <a:rPr sz="1200" spc="15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backup.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8097773"/>
            <a:ext cx="3395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70" dirty="0">
                <a:latin typeface="Arial Black"/>
                <a:cs typeface="Arial Black"/>
              </a:rPr>
              <a:t>next </a:t>
            </a:r>
            <a:r>
              <a:rPr sz="1200" spc="-180" dirty="0">
                <a:latin typeface="Arial Black"/>
                <a:cs typeface="Arial Black"/>
              </a:rPr>
              <a:t>screen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80" dirty="0">
                <a:latin typeface="Arial Black"/>
                <a:cs typeface="Arial Black"/>
              </a:rPr>
              <a:t>show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75" dirty="0">
                <a:latin typeface="Arial Black"/>
                <a:cs typeface="Arial Black"/>
              </a:rPr>
              <a:t>status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105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backup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4400" y="1700783"/>
            <a:ext cx="5429250" cy="3123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5600700"/>
            <a:ext cx="5419090" cy="230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93</a:t>
            </a:fld>
            <a:endParaRPr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3180715"/>
            <a:ext cx="579120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75" dirty="0">
                <a:latin typeface="Arial Black"/>
                <a:cs typeface="Arial Black"/>
              </a:rPr>
              <a:t>To </a:t>
            </a:r>
            <a:r>
              <a:rPr sz="1200" spc="-155" dirty="0">
                <a:latin typeface="Arial Black"/>
                <a:cs typeface="Arial Black"/>
              </a:rPr>
              <a:t>recover </a:t>
            </a:r>
            <a:r>
              <a:rPr sz="1200" spc="-120" dirty="0">
                <a:latin typeface="Arial Black"/>
                <a:cs typeface="Arial Black"/>
              </a:rPr>
              <a:t>from </a:t>
            </a:r>
            <a:r>
              <a:rPr sz="1200" spc="-190" dirty="0">
                <a:latin typeface="Arial Black"/>
                <a:cs typeface="Arial Black"/>
              </a:rPr>
              <a:t>a </a:t>
            </a:r>
            <a:r>
              <a:rPr sz="1200" spc="-155" dirty="0">
                <a:latin typeface="Arial Black"/>
                <a:cs typeface="Arial Black"/>
              </a:rPr>
              <a:t>backup, </a:t>
            </a:r>
            <a:r>
              <a:rPr sz="1200" spc="-100" dirty="0">
                <a:latin typeface="Arial Black"/>
                <a:cs typeface="Arial Black"/>
              </a:rPr>
              <a:t>go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85" dirty="0">
                <a:latin typeface="Arial Black"/>
                <a:cs typeface="Arial Black"/>
              </a:rPr>
              <a:t>Backup </a:t>
            </a:r>
            <a:r>
              <a:rPr sz="1200" spc="-135" dirty="0">
                <a:latin typeface="Arial Black"/>
                <a:cs typeface="Arial Black"/>
              </a:rPr>
              <a:t>Manager </a:t>
            </a:r>
            <a:r>
              <a:rPr sz="1200" spc="-175" dirty="0">
                <a:latin typeface="Arial Black"/>
                <a:cs typeface="Arial Black"/>
              </a:rPr>
              <a:t>screen,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65" dirty="0">
                <a:latin typeface="Arial Black"/>
                <a:cs typeface="Arial Black"/>
              </a:rPr>
              <a:t>Restore </a:t>
            </a:r>
            <a:r>
              <a:rPr sz="1200" spc="-135" dirty="0">
                <a:latin typeface="Arial Black"/>
                <a:cs typeface="Arial Black"/>
              </a:rPr>
              <a:t>Hudson  </a:t>
            </a:r>
            <a:r>
              <a:rPr sz="1200" spc="-130" dirty="0">
                <a:latin typeface="Arial Black"/>
                <a:cs typeface="Arial Black"/>
              </a:rPr>
              <a:t>configuration.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6071997"/>
            <a:ext cx="548386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100"/>
              </a:spcBef>
            </a:pPr>
            <a:r>
              <a:rPr sz="1200" spc="-180" dirty="0">
                <a:latin typeface="Arial Black"/>
                <a:cs typeface="Arial Black"/>
              </a:rPr>
              <a:t>The </a:t>
            </a:r>
            <a:r>
              <a:rPr sz="1200" spc="-145" dirty="0">
                <a:latin typeface="Arial Black"/>
                <a:cs typeface="Arial Black"/>
              </a:rPr>
              <a:t>list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55" dirty="0">
                <a:latin typeface="Arial Black"/>
                <a:cs typeface="Arial Black"/>
              </a:rPr>
              <a:t>backup’s </a:t>
            </a:r>
            <a:r>
              <a:rPr sz="1200" spc="-150" dirty="0">
                <a:latin typeface="Arial Black"/>
                <a:cs typeface="Arial Black"/>
              </a:rPr>
              <a:t>will </a:t>
            </a:r>
            <a:r>
              <a:rPr sz="1200" spc="-135" dirty="0">
                <a:latin typeface="Arial Black"/>
                <a:cs typeface="Arial Black"/>
              </a:rPr>
              <a:t>be </a:t>
            </a:r>
            <a:r>
              <a:rPr sz="1200" spc="-165" dirty="0">
                <a:latin typeface="Arial Black"/>
                <a:cs typeface="Arial Black"/>
              </a:rPr>
              <a:t>shown,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40" dirty="0">
                <a:latin typeface="Arial Black"/>
                <a:cs typeface="Arial Black"/>
              </a:rPr>
              <a:t>the </a:t>
            </a:r>
            <a:r>
              <a:rPr sz="1200" spc="-130" dirty="0">
                <a:latin typeface="Arial Black"/>
                <a:cs typeface="Arial Black"/>
              </a:rPr>
              <a:t>appropriate </a:t>
            </a:r>
            <a:r>
              <a:rPr sz="1200" spc="-135" dirty="0">
                <a:latin typeface="Arial Black"/>
                <a:cs typeface="Arial Black"/>
              </a:rPr>
              <a:t>one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90" dirty="0">
                <a:latin typeface="Arial Black"/>
                <a:cs typeface="Arial Black"/>
              </a:rPr>
              <a:t>click </a:t>
            </a:r>
            <a:r>
              <a:rPr sz="1200" spc="-110" dirty="0">
                <a:latin typeface="Arial Black"/>
                <a:cs typeface="Arial Black"/>
              </a:rPr>
              <a:t>on </a:t>
            </a:r>
            <a:r>
              <a:rPr sz="1200" spc="-175" dirty="0">
                <a:latin typeface="Arial Black"/>
                <a:cs typeface="Arial Black"/>
              </a:rPr>
              <a:t>Launch  </a:t>
            </a:r>
            <a:r>
              <a:rPr sz="1200" spc="-165" dirty="0">
                <a:latin typeface="Arial Black"/>
                <a:cs typeface="Arial Black"/>
              </a:rPr>
              <a:t>Restore </a:t>
            </a:r>
            <a:r>
              <a:rPr sz="1200" spc="-114" dirty="0">
                <a:latin typeface="Arial Black"/>
                <a:cs typeface="Arial Black"/>
              </a:rPr>
              <a:t>to </a:t>
            </a:r>
            <a:r>
              <a:rPr sz="1200" spc="-120" dirty="0">
                <a:latin typeface="Arial Black"/>
                <a:cs typeface="Arial Black"/>
              </a:rPr>
              <a:t>begin </a:t>
            </a:r>
            <a:r>
              <a:rPr sz="1200" spc="-140" dirty="0">
                <a:latin typeface="Arial Black"/>
                <a:cs typeface="Arial Black"/>
              </a:rPr>
              <a:t>the restoration </a:t>
            </a:r>
            <a:r>
              <a:rPr sz="1200" spc="-95" dirty="0">
                <a:latin typeface="Arial Black"/>
                <a:cs typeface="Arial Black"/>
              </a:rPr>
              <a:t>of </a:t>
            </a:r>
            <a:r>
              <a:rPr sz="1200" spc="-140" dirty="0">
                <a:latin typeface="Arial Black"/>
                <a:cs typeface="Arial Black"/>
              </a:rPr>
              <a:t>the</a:t>
            </a:r>
            <a:r>
              <a:rPr sz="1200" spc="-5" dirty="0">
                <a:latin typeface="Arial Black"/>
                <a:cs typeface="Arial Black"/>
              </a:rPr>
              <a:t> </a:t>
            </a:r>
            <a:r>
              <a:rPr sz="1200" spc="-160" dirty="0">
                <a:latin typeface="Arial Black"/>
                <a:cs typeface="Arial Black"/>
              </a:rPr>
              <a:t>backup.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914400"/>
            <a:ext cx="5419725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3785615"/>
            <a:ext cx="5429250" cy="2105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94</a:t>
            </a:fld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304799"/>
            <a:ext cx="7164705" cy="9450705"/>
          </a:xfrm>
          <a:custGeom>
            <a:avLst/>
            <a:gdLst/>
            <a:ahLst/>
            <a:cxnLst/>
            <a:rect l="l" t="t" r="r" b="b"/>
            <a:pathLst>
              <a:path w="7164705" h="9450705">
                <a:moveTo>
                  <a:pt x="7164311" y="9444241"/>
                </a:moveTo>
                <a:lnTo>
                  <a:pt x="7158228" y="9444241"/>
                </a:lnTo>
                <a:lnTo>
                  <a:pt x="6096" y="9444241"/>
                </a:lnTo>
                <a:lnTo>
                  <a:pt x="0" y="9444241"/>
                </a:lnTo>
                <a:lnTo>
                  <a:pt x="0" y="9450324"/>
                </a:lnTo>
                <a:lnTo>
                  <a:pt x="6096" y="9450324"/>
                </a:lnTo>
                <a:lnTo>
                  <a:pt x="7158228" y="9450324"/>
                </a:lnTo>
                <a:lnTo>
                  <a:pt x="7164311" y="9450324"/>
                </a:lnTo>
                <a:lnTo>
                  <a:pt x="7164311" y="9444241"/>
                </a:lnTo>
                <a:close/>
              </a:path>
              <a:path w="7164705" h="9450705">
                <a:moveTo>
                  <a:pt x="7164311" y="0"/>
                </a:moveTo>
                <a:lnTo>
                  <a:pt x="7158228" y="0"/>
                </a:lnTo>
                <a:lnTo>
                  <a:pt x="6096" y="0"/>
                </a:lnTo>
                <a:lnTo>
                  <a:pt x="0" y="0"/>
                </a:lnTo>
                <a:lnTo>
                  <a:pt x="0" y="9444228"/>
                </a:lnTo>
                <a:lnTo>
                  <a:pt x="6096" y="9444228"/>
                </a:lnTo>
                <a:lnTo>
                  <a:pt x="6096" y="6096"/>
                </a:lnTo>
                <a:lnTo>
                  <a:pt x="7158215" y="6096"/>
                </a:lnTo>
                <a:lnTo>
                  <a:pt x="7158215" y="9444228"/>
                </a:lnTo>
                <a:lnTo>
                  <a:pt x="7164311" y="9444228"/>
                </a:lnTo>
                <a:lnTo>
                  <a:pt x="71643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004" y="4357242"/>
            <a:ext cx="1339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5" dirty="0"/>
              <a:t>Resources</a:t>
            </a:r>
            <a:endParaRPr sz="2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95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02004" y="5402960"/>
            <a:ext cx="3522345" cy="1138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htt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  <a:hlinkClick r:id="rId2"/>
              </a:rPr>
              <a:t>ps://w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ww.je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  <a:hlinkClick r:id="rId2"/>
              </a:rPr>
              <a:t>nkins.io/</a:t>
            </a:r>
            <a:endParaRPr sz="1100">
              <a:latin typeface="Arial Black"/>
              <a:cs typeface="Arial Black"/>
            </a:endParaRPr>
          </a:p>
          <a:p>
            <a:pPr marL="12700" marR="5080">
              <a:lnSpc>
                <a:spcPct val="187700"/>
              </a:lnSpc>
              <a:spcBef>
                <a:spcPts val="5"/>
              </a:spcBef>
            </a:pP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htt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  <a:hlinkClick r:id="rId3"/>
              </a:rPr>
              <a:t>ps://w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ww.je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  <a:hlinkClick r:id="rId3"/>
              </a:rPr>
              <a:t>nkins.io/doc/ </a:t>
            </a:r>
            <a:r>
              <a:rPr sz="1100" spc="-110" dirty="0">
                <a:solidFill>
                  <a:srgbClr val="0462C1"/>
                </a:solidFill>
                <a:latin typeface="Arial Black"/>
                <a:cs typeface="Arial Black"/>
              </a:rPr>
              <a:t> 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htt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  <a:hlinkClick r:id="rId4"/>
              </a:rPr>
              <a:t>ps://w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ww.je</a:t>
            </a:r>
            <a:r>
              <a:rPr sz="1100" u="sng" spc="-1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  <a:hlinkClick r:id="rId4"/>
              </a:rPr>
              <a:t>nkins.io/doc/book/system-administration/ </a:t>
            </a:r>
            <a:r>
              <a:rPr sz="1100" spc="-110" dirty="0">
                <a:solidFill>
                  <a:srgbClr val="0462C1"/>
                </a:solidFill>
                <a:latin typeface="Arial Black"/>
                <a:cs typeface="Arial Black"/>
              </a:rPr>
              <a:t> 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htt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  <a:hlinkClick r:id="rId5"/>
              </a:rPr>
              <a:t>ps://w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ww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  <a:hlinkClick r:id="rId5"/>
              </a:rPr>
              <a:t>.tutorialandexamp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le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  <a:hlinkClick r:id="rId5"/>
              </a:rPr>
              <a:t>.com/jenkins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</a:rPr>
              <a:t>-</a:t>
            </a:r>
            <a:r>
              <a:rPr sz="1100" u="sng" spc="-11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Black"/>
                <a:cs typeface="Arial Black"/>
                <a:hlinkClick r:id="rId5"/>
              </a:rPr>
              <a:t>tutorial/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914400"/>
            <a:ext cx="5429250" cy="2676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</TotalTime>
  <Words>7484</Words>
  <Application>Microsoft Office PowerPoint</Application>
  <PresentationFormat>Custom</PresentationFormat>
  <Paragraphs>500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</vt:lpstr>
      <vt:lpstr>Arial Black</vt:lpstr>
      <vt:lpstr>Calibri</vt:lpstr>
      <vt:lpstr>Calibri Light</vt:lpstr>
      <vt:lpstr>Symbol</vt:lpstr>
      <vt:lpstr>Times New Roman</vt:lpstr>
      <vt:lpstr>Retrospect</vt:lpstr>
      <vt:lpstr>Jenkins </vt:lpstr>
      <vt:lpstr>Jenkins</vt:lpstr>
      <vt:lpstr>PowerPoint Presentation</vt:lpstr>
      <vt:lpstr>PowerPoint Presentation</vt:lpstr>
      <vt:lpstr>PowerPoint Presentation</vt:lpstr>
      <vt:lpstr>PowerPoint Presentation</vt:lpstr>
      <vt:lpstr>Jenkins – Tomcat Setup</vt:lpstr>
      <vt:lpstr>PowerPoint Presentation</vt:lpstr>
      <vt:lpstr>PowerPoint Presentation</vt:lpstr>
      <vt:lpstr>Jenkins - Git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Jenkins - Unit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Jenkins - Distributed Builds</vt:lpstr>
      <vt:lpstr>PowerPoint Presentation</vt:lpstr>
      <vt:lpstr>PowerPoint Presentation</vt:lpstr>
      <vt:lpstr>Jenkins - Automated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Jenkins - Server Maintenance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Jenkins - Managing Plugins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Jenkins - Backup Plugin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creator>Siddana</dc:creator>
  <cp:lastModifiedBy>Siddana Gouda</cp:lastModifiedBy>
  <cp:revision>2</cp:revision>
  <dcterms:created xsi:type="dcterms:W3CDTF">2022-11-12T17:00:39Z</dcterms:created>
  <dcterms:modified xsi:type="dcterms:W3CDTF">2022-11-12T17:13:15Z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2022-11-12T00:00:00Z</vt:filetime>
  </property>
</Properties>
</file>